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14"/>
  </p:normalViewPr>
  <p:slideViewPr>
    <p:cSldViewPr snapToGrid="0">
      <p:cViewPr varScale="1">
        <p:scale>
          <a:sx n="97" d="100"/>
          <a:sy n="97" d="100"/>
        </p:scale>
        <p:origin x="970"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cei.noaa.gov/"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06975efa2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06975efa2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6975efa2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6975efa2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06975efa2_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06975efa2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06975efa2_4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06975efa2_4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06975efa2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06975efa2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4012b8ff1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4012b8ff1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06975efa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06975efa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Weather data?</a:t>
            </a:r>
            <a:endParaRPr/>
          </a:p>
          <a:p>
            <a:pPr marL="0" lvl="0" indent="0" algn="l" rtl="0">
              <a:spcBef>
                <a:spcPts val="0"/>
              </a:spcBef>
              <a:spcAft>
                <a:spcPts val="0"/>
              </a:spcAft>
              <a:buNone/>
            </a:pPr>
            <a:r>
              <a:rPr lang="en" sz="1200">
                <a:solidFill>
                  <a:schemeClr val="dk1"/>
                </a:solidFill>
              </a:rPr>
              <a:t>Weather data (temperature, wind, precipitation, cloud cover, etc.) collected at various US airports every 6 hours through 2017.</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i="1">
                <a:solidFill>
                  <a:schemeClr val="dk1"/>
                </a:solidFill>
              </a:rPr>
              <a:t>353,864 rows &amp; 12 columns. </a:t>
            </a:r>
            <a:r>
              <a:rPr lang="en" sz="1200">
                <a:solidFill>
                  <a:schemeClr val="dk1"/>
                </a:solidFill>
              </a:rPr>
              <a:t>Size: ~40MB. Source:</a:t>
            </a:r>
            <a:r>
              <a:rPr lang="en" sz="1200">
                <a:solidFill>
                  <a:schemeClr val="dk1"/>
                </a:solidFill>
                <a:uFill>
                  <a:noFill/>
                </a:uFill>
                <a:hlinkClick r:id="rId3"/>
              </a:rPr>
              <a:t> </a:t>
            </a:r>
            <a:r>
              <a:rPr lang="en" sz="1200" u="sng">
                <a:solidFill>
                  <a:srgbClr val="3366FF"/>
                </a:solidFill>
                <a:hlinkClick r:id="rId3"/>
              </a:rPr>
              <a:t>National Centers for Environmental Information</a:t>
            </a:r>
            <a:r>
              <a:rPr lang="en" sz="1200">
                <a:solidFill>
                  <a:schemeClr val="dk1"/>
                </a:solidFill>
              </a:rPr>
              <a:t>.</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rPr>
              <a:t>Weather data (temperature, wind, precipitation, cloud cover, etc.) collected at various US airports every 6 hours through 2017. </a:t>
            </a:r>
            <a:r>
              <a:rPr lang="en" sz="1200" i="1">
                <a:solidFill>
                  <a:schemeClr val="dk1"/>
                </a:solidFill>
              </a:rPr>
              <a:t>353,864 rows &amp; 12 columns. </a:t>
            </a:r>
            <a:r>
              <a:rPr lang="en" sz="1200">
                <a:solidFill>
                  <a:schemeClr val="dk1"/>
                </a:solidFill>
              </a:rPr>
              <a:t>Size: ~40MB. Source:</a:t>
            </a:r>
            <a:r>
              <a:rPr lang="en" sz="1200">
                <a:solidFill>
                  <a:schemeClr val="dk1"/>
                </a:solidFill>
                <a:uFill>
                  <a:noFill/>
                </a:uFill>
                <a:hlinkClick r:id="rId3"/>
              </a:rPr>
              <a:t> </a:t>
            </a:r>
            <a:r>
              <a:rPr lang="en" sz="1200" u="sng">
                <a:solidFill>
                  <a:srgbClr val="3366FF"/>
                </a:solidFill>
                <a:hlinkClick r:id="rId3"/>
              </a:rPr>
              <a:t>National Centers for Environmental Information</a:t>
            </a:r>
            <a:r>
              <a:rPr lang="en" sz="1200">
                <a:solidFill>
                  <a:schemeClr val="dk1"/>
                </a:solidFill>
              </a:rPr>
              <a:t>.</a:t>
            </a:r>
            <a:endParaRPr sz="1200">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06975efa2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06975efa2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06975efa2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06975efa2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4012b8ff1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4012b8ff1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06975efa2_1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06975efa2_1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Except Frontier and Virgin in LGA, Alaska and Hawaiian in JFK. Other airlines all have more than 100 flights in each airport, which make the statistics meaningful.</a:t>
            </a:r>
            <a:endParaRPr/>
          </a:p>
          <a:p>
            <a:pPr marL="45720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05ce7e46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05ce7e46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Pairwise-hypothesis analysis results: </a:t>
            </a:r>
            <a:endParaRPr/>
          </a:p>
          <a:p>
            <a:pPr marL="457200" lvl="0" indent="0" algn="l" rtl="0">
              <a:spcBef>
                <a:spcPts val="0"/>
              </a:spcBef>
              <a:spcAft>
                <a:spcPts val="0"/>
              </a:spcAft>
              <a:buNone/>
            </a:pPr>
            <a:r>
              <a:rPr lang="en"/>
              <a:t>JFK: Alaska has no difference with others, even with the worst one. Thus, we further check Delta, Delta has no difference with Alaska and Hawaiian, but it has less than 0.05 p value with others. So for JFK, the best one should be the Delta.</a:t>
            </a:r>
            <a:endParaRPr/>
          </a:p>
          <a:p>
            <a:pPr marL="457200" lvl="0" indent="0" algn="l" rtl="0">
              <a:spcBef>
                <a:spcPts val="0"/>
              </a:spcBef>
              <a:spcAft>
                <a:spcPts val="0"/>
              </a:spcAft>
              <a:buNone/>
            </a:pPr>
            <a:r>
              <a:rPr lang="en"/>
              <a:t>EWR: American has no difference with Delat, Spirit, Alaska(p-corr is 1). American has significant difference with SkyWest (p-corr: 0.6) and Virgin(p-corr: 0.08), but if using alpha=0.05, the significance is not enough. For others, the p-corr always less than 0.05.</a:t>
            </a:r>
            <a:endParaRPr/>
          </a:p>
          <a:p>
            <a:pPr marL="457200" lvl="0" indent="0" algn="l" rtl="0">
              <a:spcBef>
                <a:spcPts val="0"/>
              </a:spcBef>
              <a:spcAft>
                <a:spcPts val="0"/>
              </a:spcAft>
              <a:buNone/>
            </a:pPr>
            <a:r>
              <a:rPr lang="en"/>
              <a:t>LGA: United has no difference with SkyWest, Virgin, American, and Delta; it has significant difference with Southwest, Frontier and Spirit (less than 1 but larger than 0.05); for others, p-coor less than 0.05</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05ce7e467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05ce7e467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From five airlive delay types, actually, only two of them are related to airline (airline and aircraft) company. We compared different airline in different airport of airline related delay, which can really show different airline companies performance. However, can we directly used it to determine which airline we should take?</a:t>
            </a:r>
            <a:endParaRPr/>
          </a:p>
          <a:p>
            <a:pPr marL="457200" lvl="0" indent="-317500" algn="l" rtl="0">
              <a:spcBef>
                <a:spcPts val="0"/>
              </a:spcBef>
              <a:spcAft>
                <a:spcPts val="0"/>
              </a:spcAft>
              <a:buSzPts val="1400"/>
              <a:buAutoNum type="arabicPeriod"/>
            </a:pPr>
            <a:r>
              <a:rPr lang="en"/>
              <a:t>Actually, the airline related delay percentage depends on time. From morning to evening it always increase, but different airline have different performance. </a:t>
            </a:r>
            <a:endParaRPr/>
          </a:p>
          <a:p>
            <a:pPr marL="457200" lvl="0" indent="-317500" algn="l" rtl="0">
              <a:spcBef>
                <a:spcPts val="0"/>
              </a:spcBef>
              <a:spcAft>
                <a:spcPts val="0"/>
              </a:spcAft>
              <a:buSzPts val="1400"/>
              <a:buAutoNum type="arabicPeriod"/>
            </a:pPr>
            <a:r>
              <a:rPr lang="en"/>
              <a:t>Here, we draw the best airline delay performance using this coral line, and worst airline delay performance using the green line. It is clearly that from best to worst, the airline delay percentage can change a lot. </a:t>
            </a:r>
            <a:endParaRPr/>
          </a:p>
          <a:p>
            <a:pPr marL="0" lvl="0" indent="0" algn="l" rtl="0">
              <a:spcBef>
                <a:spcPts val="0"/>
              </a:spcBef>
              <a:spcAft>
                <a:spcPts val="0"/>
              </a:spcAft>
              <a:buNone/>
            </a:pPr>
            <a:r>
              <a:rPr lang="en"/>
              <a:t>Mention the airline delay, and why we want to focus on that.</a:t>
            </a:r>
            <a:endParaRPr/>
          </a:p>
          <a:p>
            <a:pPr marL="0" lvl="0" indent="0" algn="l" rtl="0">
              <a:spcBef>
                <a:spcPts val="0"/>
              </a:spcBef>
              <a:spcAft>
                <a:spcPts val="0"/>
              </a:spcAft>
              <a:buNone/>
            </a:pPr>
            <a:r>
              <a:rPr lang="en"/>
              <a:t>Pairwise Hypothesis Testing:</a:t>
            </a:r>
            <a:endParaRPr/>
          </a:p>
          <a:p>
            <a:pPr marL="0" lvl="0" indent="0" algn="l" rtl="0">
              <a:spcBef>
                <a:spcPts val="0"/>
              </a:spcBef>
              <a:spcAft>
                <a:spcPts val="0"/>
              </a:spcAft>
              <a:buNone/>
            </a:pPr>
            <a:r>
              <a:rPr lang="en"/>
              <a:t>For Jetblue in JFK and SkyWest in LGA, the p is 1.4 * 10 ^-36, which validates their difference</a:t>
            </a:r>
            <a:endParaRPr/>
          </a:p>
          <a:p>
            <a:pPr marL="45720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06975efa2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06975efa2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2017 at this time, at this airport. → We can see, airline choice should depend on not only the total delay percentage, but also need to consider the different time of a day. Generally recommendation, dip in  more detailed.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06975efa2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06975efa2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4012b8ff1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4012b8ff1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06975ef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06975ef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06975efa2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06975efa2_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06975efa2_1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06975efa2_1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06975efa2_1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06975efa2_1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06975efa2_1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706975efa2_1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06975efa2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06975efa2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06975efa2_18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06975efa2_1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some outliers in delay time, but I didn’t find any resources can explain it. I also further looked at the delay type of </a:t>
            </a:r>
            <a:r>
              <a:rPr lang="en" dirty="0" err="1"/>
              <a:t>airline_delay</a:t>
            </a:r>
            <a:r>
              <a:rPr lang="en" dirty="0"/>
              <a:t>, the trend is slightly different from delay percentage, but I think it’s because of some extreme outliers that I don’t know how to explain. </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06975efa2_18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06975efa2_18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summary can be more concrete in final conclusion: </a:t>
            </a:r>
            <a:endParaRPr/>
          </a:p>
          <a:p>
            <a:pPr marL="457200" lvl="0" indent="0" algn="l" rtl="0">
              <a:lnSpc>
                <a:spcPct val="115000"/>
              </a:lnSpc>
              <a:spcBef>
                <a:spcPts val="0"/>
              </a:spcBef>
              <a:spcAft>
                <a:spcPts val="0"/>
              </a:spcAft>
              <a:buNone/>
            </a:pPr>
            <a:endParaRPr>
              <a:solidFill>
                <a:schemeClr val="dk2"/>
              </a:solidFill>
            </a:endParaRPr>
          </a:p>
          <a:p>
            <a:pPr marL="0" lvl="0" indent="0" algn="l" rtl="0">
              <a:spcBef>
                <a:spcPts val="1600"/>
              </a:spcBef>
              <a:spcAft>
                <a:spcPts val="0"/>
              </a:spcAft>
              <a:buNone/>
            </a:pP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06975efa2_4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06975efa2_4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4012b8ff1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4012b8ff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06975ef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06975ef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6975efa2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6975efa2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06975efa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06975efa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06975efa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06975efa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3400"/>
              </a:spcBef>
              <a:spcAft>
                <a:spcPts val="0"/>
              </a:spcAft>
              <a:buClr>
                <a:schemeClr val="dk1"/>
              </a:buClr>
              <a:buSzPts val="1150"/>
              <a:buChar char="●"/>
            </a:pPr>
            <a:r>
              <a:rPr lang="en" sz="1150" b="1" dirty="0">
                <a:solidFill>
                  <a:schemeClr val="dk1"/>
                </a:solidFill>
              </a:rPr>
              <a:t>Air Carrier:</a:t>
            </a:r>
            <a:r>
              <a:rPr lang="en" sz="1150" dirty="0">
                <a:solidFill>
                  <a:schemeClr val="dk1"/>
                </a:solidFill>
              </a:rPr>
              <a:t> The cause of the cancellation or delay was due to circumstances within the airline's control (e.g. maintenance or crew problems, aircraft cleaning, baggage loading, fueling, etc.).</a:t>
            </a:r>
            <a:endParaRPr sz="1150" dirty="0">
              <a:solidFill>
                <a:schemeClr val="dk1"/>
              </a:solidFill>
            </a:endParaRPr>
          </a:p>
          <a:p>
            <a:pPr marL="457200" lvl="0" indent="-301625" algn="l" rtl="0">
              <a:lnSpc>
                <a:spcPct val="115000"/>
              </a:lnSpc>
              <a:spcBef>
                <a:spcPts val="0"/>
              </a:spcBef>
              <a:spcAft>
                <a:spcPts val="0"/>
              </a:spcAft>
              <a:buClr>
                <a:schemeClr val="dk1"/>
              </a:buClr>
              <a:buSzPts val="1150"/>
              <a:buChar char="●"/>
            </a:pPr>
            <a:r>
              <a:rPr lang="en" sz="1150" b="1" dirty="0">
                <a:solidFill>
                  <a:schemeClr val="dk1"/>
                </a:solidFill>
              </a:rPr>
              <a:t>Extreme Weather:</a:t>
            </a:r>
            <a:r>
              <a:rPr lang="en" sz="1150" dirty="0">
                <a:solidFill>
                  <a:schemeClr val="dk1"/>
                </a:solidFill>
              </a:rPr>
              <a:t> Significant meteorological conditions (actual or forecasted) that, in the judgment of the carrier, delays or prevents the operation of a flight such as tornado, blizzard or hurricane.</a:t>
            </a:r>
            <a:endParaRPr sz="1150" dirty="0">
              <a:solidFill>
                <a:schemeClr val="dk1"/>
              </a:solidFill>
            </a:endParaRPr>
          </a:p>
          <a:p>
            <a:pPr marL="457200" lvl="0" indent="-301625" algn="l" rtl="0">
              <a:lnSpc>
                <a:spcPct val="115000"/>
              </a:lnSpc>
              <a:spcBef>
                <a:spcPts val="0"/>
              </a:spcBef>
              <a:spcAft>
                <a:spcPts val="0"/>
              </a:spcAft>
              <a:buClr>
                <a:schemeClr val="dk1"/>
              </a:buClr>
              <a:buSzPts val="1150"/>
              <a:buChar char="●"/>
            </a:pPr>
            <a:r>
              <a:rPr lang="en" sz="1150" b="1" dirty="0">
                <a:solidFill>
                  <a:schemeClr val="dk1"/>
                </a:solidFill>
              </a:rPr>
              <a:t>National Aviation System (NAS):</a:t>
            </a:r>
            <a:r>
              <a:rPr lang="en" sz="1150" dirty="0">
                <a:solidFill>
                  <a:schemeClr val="dk1"/>
                </a:solidFill>
              </a:rPr>
              <a:t> Delays and cancellations attributable to the national aviation system that refer to a broad set of conditions, such as non-extreme weather conditions, airport operations, heavy traffic volume, and air traffic control.</a:t>
            </a:r>
            <a:endParaRPr sz="1150" dirty="0">
              <a:solidFill>
                <a:schemeClr val="dk1"/>
              </a:solidFill>
            </a:endParaRPr>
          </a:p>
          <a:p>
            <a:pPr marL="457200" lvl="0" indent="-301625" algn="l" rtl="0">
              <a:lnSpc>
                <a:spcPct val="115000"/>
              </a:lnSpc>
              <a:spcBef>
                <a:spcPts val="0"/>
              </a:spcBef>
              <a:spcAft>
                <a:spcPts val="0"/>
              </a:spcAft>
              <a:buClr>
                <a:schemeClr val="dk1"/>
              </a:buClr>
              <a:buSzPts val="1150"/>
              <a:buChar char="●"/>
            </a:pPr>
            <a:r>
              <a:rPr lang="en" sz="1150" b="1" dirty="0">
                <a:solidFill>
                  <a:schemeClr val="dk1"/>
                </a:solidFill>
              </a:rPr>
              <a:t>Late-arriving aircraft:</a:t>
            </a:r>
            <a:r>
              <a:rPr lang="en" sz="1150" dirty="0">
                <a:solidFill>
                  <a:schemeClr val="dk1"/>
                </a:solidFill>
              </a:rPr>
              <a:t> A previous flight with same aircraft arrived late, causing the present flight to depart late.</a:t>
            </a:r>
            <a:endParaRPr sz="1150" dirty="0">
              <a:solidFill>
                <a:schemeClr val="dk1"/>
              </a:solidFill>
            </a:endParaRPr>
          </a:p>
          <a:p>
            <a:pPr marL="457200" lvl="0" indent="-301625" algn="l" rtl="0">
              <a:lnSpc>
                <a:spcPct val="115000"/>
              </a:lnSpc>
              <a:spcBef>
                <a:spcPts val="0"/>
              </a:spcBef>
              <a:spcAft>
                <a:spcPts val="0"/>
              </a:spcAft>
              <a:buClr>
                <a:schemeClr val="dk1"/>
              </a:buClr>
              <a:buSzPts val="1150"/>
              <a:buChar char="●"/>
            </a:pPr>
            <a:r>
              <a:rPr lang="en" sz="1150" b="1" dirty="0">
                <a:solidFill>
                  <a:schemeClr val="dk1"/>
                </a:solidFill>
              </a:rPr>
              <a:t>Security:</a:t>
            </a:r>
            <a:r>
              <a:rPr lang="en" sz="1150" dirty="0">
                <a:solidFill>
                  <a:schemeClr val="dk1"/>
                </a:solidFill>
              </a:rPr>
              <a:t> Delays or cancellations caused by evacuation of a terminal or concourse, re-boarding of aircraft because of security breach, inoperative screening equipment and/or long lines in excess of 29 minutes at screening areas.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4082a8a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4082a8a9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hyperlink" Target="https://www.ncei.noaa.gov/"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hyperlink" Target="https://thepointsguy.com/guide/best-and-worst-airlines-2018/"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panynj.gov/airports/pdf-traffic/ATR2017.pdf"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hyperlink" Target="https://www.bts.go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en.wikipedia.org/wiki/Flight_cancellation_and_dela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79650" y="2609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000000"/>
                </a:solidFill>
              </a:rPr>
              <a:t>Secrets of Avoiding Flight </a:t>
            </a:r>
            <a:r>
              <a:rPr lang="en" sz="4800">
                <a:solidFill>
                  <a:schemeClr val="dk1"/>
                </a:solidFill>
              </a:rPr>
              <a:t>Delays at NYC</a:t>
            </a:r>
            <a:endParaRPr sz="4800">
              <a:solidFill>
                <a:schemeClr val="dk1"/>
              </a:solidFill>
            </a:endParaRPr>
          </a:p>
          <a:p>
            <a:pPr marL="0" lvl="0" indent="0" algn="ctr" rtl="0">
              <a:spcBef>
                <a:spcPts val="0"/>
              </a:spcBef>
              <a:spcAft>
                <a:spcPts val="0"/>
              </a:spcAft>
              <a:buNone/>
            </a:pPr>
            <a:r>
              <a:rPr lang="en" sz="2400" i="1">
                <a:solidFill>
                  <a:schemeClr val="dk1"/>
                </a:solidFill>
              </a:rPr>
              <a:t>Group 18</a:t>
            </a:r>
            <a:endParaRPr sz="2400" i="1">
              <a:solidFill>
                <a:schemeClr val="dk1"/>
              </a:solidFill>
            </a:endParaRPr>
          </a:p>
          <a:p>
            <a:pPr marL="0" lvl="0" indent="0" algn="ctr" rtl="0">
              <a:spcBef>
                <a:spcPts val="0"/>
              </a:spcBef>
              <a:spcAft>
                <a:spcPts val="0"/>
              </a:spcAft>
              <a:buNone/>
            </a:pPr>
            <a:r>
              <a:rPr lang="en" sz="2400" i="1">
                <a:solidFill>
                  <a:schemeClr val="dk1"/>
                </a:solidFill>
              </a:rPr>
              <a:t>October 25, 2019</a:t>
            </a:r>
            <a:endParaRPr sz="2400" i="1">
              <a:solidFill>
                <a:schemeClr val="dk1"/>
              </a:solidFill>
            </a:endParaRPr>
          </a:p>
        </p:txBody>
      </p:sp>
      <p:pic>
        <p:nvPicPr>
          <p:cNvPr id="55" name="Google Shape;55;p13"/>
          <p:cNvPicPr preferRelativeResize="0"/>
          <p:nvPr/>
        </p:nvPicPr>
        <p:blipFill>
          <a:blip r:embed="rId3">
            <a:alphaModFix/>
          </a:blip>
          <a:stretch>
            <a:fillRect/>
          </a:stretch>
        </p:blipFill>
        <p:spPr>
          <a:xfrm>
            <a:off x="2627675" y="2744375"/>
            <a:ext cx="4211700" cy="2201325"/>
          </a:xfrm>
          <a:prstGeom prst="rect">
            <a:avLst/>
          </a:prstGeom>
          <a:noFill/>
          <a:ln>
            <a:noFill/>
          </a:ln>
        </p:spPr>
      </p:pic>
      <p:pic>
        <p:nvPicPr>
          <p:cNvPr id="56" name="Google Shape;56;p13"/>
          <p:cNvPicPr preferRelativeResize="0"/>
          <p:nvPr/>
        </p:nvPicPr>
        <p:blipFill>
          <a:blip r:embed="rId4">
            <a:alphaModFix/>
          </a:blip>
          <a:stretch>
            <a:fillRect/>
          </a:stretch>
        </p:blipFill>
        <p:spPr>
          <a:xfrm>
            <a:off x="8389250" y="3868625"/>
            <a:ext cx="548075" cy="1077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Delay Percentage: Seasons</a:t>
            </a:r>
            <a:endParaRPr/>
          </a:p>
          <a:p>
            <a:pPr marL="0" lvl="0" indent="0" algn="l" rtl="0">
              <a:spcBef>
                <a:spcPts val="0"/>
              </a:spcBef>
              <a:spcAft>
                <a:spcPts val="0"/>
              </a:spcAft>
              <a:buNone/>
            </a:pPr>
            <a:endParaRPr/>
          </a:p>
        </p:txBody>
      </p:sp>
      <p:sp>
        <p:nvSpPr>
          <p:cNvPr id="133" name="Google Shape;133;p22"/>
          <p:cNvSpPr txBox="1"/>
          <p:nvPr/>
        </p:nvSpPr>
        <p:spPr>
          <a:xfrm>
            <a:off x="416650" y="1336300"/>
            <a:ext cx="60105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Autumn </a:t>
            </a:r>
            <a:r>
              <a:rPr lang="en"/>
              <a:t>is the best; </a:t>
            </a:r>
            <a:endParaRPr/>
          </a:p>
          <a:p>
            <a:pPr marL="0" lvl="0" indent="0" algn="l" rtl="0">
              <a:spcBef>
                <a:spcPts val="0"/>
              </a:spcBef>
              <a:spcAft>
                <a:spcPts val="0"/>
              </a:spcAft>
              <a:buNone/>
            </a:pPr>
            <a:r>
              <a:rPr lang="en" b="1"/>
              <a:t>Summer </a:t>
            </a:r>
            <a:r>
              <a:rPr lang="en"/>
              <a:t>is the worst.</a:t>
            </a:r>
            <a:endParaRPr/>
          </a:p>
          <a:p>
            <a:pPr marL="0" lvl="0" indent="0" algn="l" rtl="0">
              <a:spcBef>
                <a:spcPts val="0"/>
              </a:spcBef>
              <a:spcAft>
                <a:spcPts val="0"/>
              </a:spcAft>
              <a:buNone/>
            </a:pPr>
            <a:endParaRPr/>
          </a:p>
        </p:txBody>
      </p:sp>
      <p:pic>
        <p:nvPicPr>
          <p:cNvPr id="134" name="Google Shape;134;p22"/>
          <p:cNvPicPr preferRelativeResize="0"/>
          <p:nvPr/>
        </p:nvPicPr>
        <p:blipFill>
          <a:blip r:embed="rId3">
            <a:alphaModFix/>
          </a:blip>
          <a:stretch>
            <a:fillRect/>
          </a:stretch>
        </p:blipFill>
        <p:spPr>
          <a:xfrm>
            <a:off x="2814562" y="1336300"/>
            <a:ext cx="6064438" cy="3698125"/>
          </a:xfrm>
          <a:prstGeom prst="rect">
            <a:avLst/>
          </a:prstGeom>
          <a:noFill/>
          <a:ln>
            <a:noFill/>
          </a:ln>
        </p:spPr>
      </p:pic>
      <p:sp>
        <p:nvSpPr>
          <p:cNvPr id="135" name="Google Shape;135;p22"/>
          <p:cNvSpPr/>
          <p:nvPr/>
        </p:nvSpPr>
        <p:spPr>
          <a:xfrm>
            <a:off x="7750250" y="1242125"/>
            <a:ext cx="1252800" cy="3834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6248500" y="1267913"/>
            <a:ext cx="1252800" cy="38349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3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3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 Percentage: Months</a:t>
            </a:r>
            <a:endParaRPr/>
          </a:p>
          <a:p>
            <a:pPr marL="0" lvl="0" indent="0" algn="l" rtl="0">
              <a:spcBef>
                <a:spcPts val="0"/>
              </a:spcBef>
              <a:spcAft>
                <a:spcPts val="0"/>
              </a:spcAft>
              <a:buNone/>
            </a:pPr>
            <a:endParaRPr/>
          </a:p>
        </p:txBody>
      </p:sp>
      <p:sp>
        <p:nvSpPr>
          <p:cNvPr id="142" name="Google Shape;142;p23"/>
          <p:cNvSpPr txBox="1"/>
          <p:nvPr/>
        </p:nvSpPr>
        <p:spPr>
          <a:xfrm>
            <a:off x="451000" y="1304800"/>
            <a:ext cx="60105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Sept. to Nov.</a:t>
            </a:r>
            <a:r>
              <a:rPr lang="en">
                <a:solidFill>
                  <a:schemeClr val="dk1"/>
                </a:solidFill>
              </a:rPr>
              <a:t> is the best; </a:t>
            </a: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June </a:t>
            </a:r>
            <a:r>
              <a:rPr lang="en">
                <a:solidFill>
                  <a:schemeClr val="dk1"/>
                </a:solidFill>
              </a:rPr>
              <a:t>is the worst.</a:t>
            </a:r>
            <a:endParaRPr>
              <a:solidFill>
                <a:schemeClr val="dk1"/>
              </a:solidFill>
            </a:endParaRPr>
          </a:p>
          <a:p>
            <a:pPr marL="0" lvl="0" indent="0" algn="l" rtl="0">
              <a:spcBef>
                <a:spcPts val="0"/>
              </a:spcBef>
              <a:spcAft>
                <a:spcPts val="0"/>
              </a:spcAft>
              <a:buNone/>
            </a:pPr>
            <a:endParaRPr/>
          </a:p>
        </p:txBody>
      </p:sp>
      <p:pic>
        <p:nvPicPr>
          <p:cNvPr id="143" name="Google Shape;143;p23"/>
          <p:cNvPicPr preferRelativeResize="0"/>
          <p:nvPr/>
        </p:nvPicPr>
        <p:blipFill>
          <a:blip r:embed="rId3">
            <a:alphaModFix/>
          </a:blip>
          <a:stretch>
            <a:fillRect/>
          </a:stretch>
        </p:blipFill>
        <p:spPr>
          <a:xfrm>
            <a:off x="2896820" y="1304800"/>
            <a:ext cx="5855529" cy="3838700"/>
          </a:xfrm>
          <a:prstGeom prst="rect">
            <a:avLst/>
          </a:prstGeom>
          <a:noFill/>
          <a:ln>
            <a:noFill/>
          </a:ln>
        </p:spPr>
      </p:pic>
      <p:sp>
        <p:nvSpPr>
          <p:cNvPr id="144" name="Google Shape;144;p23"/>
          <p:cNvSpPr/>
          <p:nvPr/>
        </p:nvSpPr>
        <p:spPr>
          <a:xfrm>
            <a:off x="6988250" y="1242125"/>
            <a:ext cx="1252800" cy="3834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5257900" y="1267913"/>
            <a:ext cx="1252800" cy="38349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3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3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 Percentage: Days in a Week</a:t>
            </a:r>
            <a:endParaRPr/>
          </a:p>
          <a:p>
            <a:pPr marL="0" lvl="0" indent="0" algn="l" rtl="0">
              <a:spcBef>
                <a:spcPts val="0"/>
              </a:spcBef>
              <a:spcAft>
                <a:spcPts val="0"/>
              </a:spcAft>
              <a:buNone/>
            </a:pPr>
            <a:endParaRPr/>
          </a:p>
        </p:txBody>
      </p:sp>
      <p:sp>
        <p:nvSpPr>
          <p:cNvPr id="151" name="Google Shape;151;p24"/>
          <p:cNvSpPr txBox="1"/>
          <p:nvPr/>
        </p:nvSpPr>
        <p:spPr>
          <a:xfrm>
            <a:off x="442275" y="1296000"/>
            <a:ext cx="60105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Sat.</a:t>
            </a:r>
            <a:r>
              <a:rPr lang="en"/>
              <a:t> is the best; </a:t>
            </a:r>
            <a:endParaRPr/>
          </a:p>
          <a:p>
            <a:pPr marL="0" lvl="0" indent="0" algn="l" rtl="0">
              <a:spcBef>
                <a:spcPts val="0"/>
              </a:spcBef>
              <a:spcAft>
                <a:spcPts val="0"/>
              </a:spcAft>
              <a:buNone/>
            </a:pPr>
            <a:r>
              <a:rPr lang="en" b="1"/>
              <a:t>Fri.</a:t>
            </a:r>
            <a:r>
              <a:rPr lang="en"/>
              <a:t> is the worst. </a:t>
            </a:r>
            <a:endParaRPr/>
          </a:p>
        </p:txBody>
      </p:sp>
      <p:pic>
        <p:nvPicPr>
          <p:cNvPr id="152" name="Google Shape;152;p24"/>
          <p:cNvPicPr preferRelativeResize="0"/>
          <p:nvPr/>
        </p:nvPicPr>
        <p:blipFill>
          <a:blip r:embed="rId3">
            <a:alphaModFix/>
          </a:blip>
          <a:stretch>
            <a:fillRect/>
          </a:stretch>
        </p:blipFill>
        <p:spPr>
          <a:xfrm>
            <a:off x="2662275" y="1296000"/>
            <a:ext cx="6010500" cy="3733893"/>
          </a:xfrm>
          <a:prstGeom prst="rect">
            <a:avLst/>
          </a:prstGeom>
          <a:noFill/>
          <a:ln>
            <a:noFill/>
          </a:ln>
        </p:spPr>
      </p:pic>
      <p:sp>
        <p:nvSpPr>
          <p:cNvPr id="153" name="Google Shape;153;p24"/>
          <p:cNvSpPr/>
          <p:nvPr/>
        </p:nvSpPr>
        <p:spPr>
          <a:xfrm>
            <a:off x="6452775" y="1258400"/>
            <a:ext cx="639900" cy="38349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p:nvPr/>
        </p:nvSpPr>
        <p:spPr>
          <a:xfrm>
            <a:off x="7268875" y="1245500"/>
            <a:ext cx="639900" cy="3834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3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3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 Percentage: Time in a Day</a:t>
            </a:r>
            <a:endParaRPr/>
          </a:p>
          <a:p>
            <a:pPr marL="0" lvl="0" indent="0" algn="l" rtl="0">
              <a:spcBef>
                <a:spcPts val="0"/>
              </a:spcBef>
              <a:spcAft>
                <a:spcPts val="0"/>
              </a:spcAft>
              <a:buNone/>
            </a:pPr>
            <a:endParaRPr/>
          </a:p>
        </p:txBody>
      </p:sp>
      <p:sp>
        <p:nvSpPr>
          <p:cNvPr id="160" name="Google Shape;160;p25"/>
          <p:cNvSpPr txBox="1"/>
          <p:nvPr/>
        </p:nvSpPr>
        <p:spPr>
          <a:xfrm>
            <a:off x="311700" y="1348500"/>
            <a:ext cx="60105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Early in the morning</a:t>
            </a:r>
            <a:r>
              <a:rPr lang="en"/>
              <a:t> is the best; </a:t>
            </a:r>
            <a:endParaRPr/>
          </a:p>
          <a:p>
            <a:pPr marL="0" lvl="0" indent="0" algn="l" rtl="0">
              <a:spcBef>
                <a:spcPts val="0"/>
              </a:spcBef>
              <a:spcAft>
                <a:spcPts val="0"/>
              </a:spcAft>
              <a:buNone/>
            </a:pPr>
            <a:r>
              <a:rPr lang="en" b="1"/>
              <a:t>Around 8pm</a:t>
            </a:r>
            <a:r>
              <a:rPr lang="en"/>
              <a:t> is the worst.</a:t>
            </a:r>
            <a:endParaRPr/>
          </a:p>
        </p:txBody>
      </p:sp>
      <p:pic>
        <p:nvPicPr>
          <p:cNvPr id="161" name="Google Shape;161;p25"/>
          <p:cNvPicPr preferRelativeResize="0"/>
          <p:nvPr/>
        </p:nvPicPr>
        <p:blipFill>
          <a:blip r:embed="rId3">
            <a:alphaModFix/>
          </a:blip>
          <a:stretch>
            <a:fillRect/>
          </a:stretch>
        </p:blipFill>
        <p:spPr>
          <a:xfrm>
            <a:off x="2915143" y="1348500"/>
            <a:ext cx="5788881" cy="3795000"/>
          </a:xfrm>
          <a:prstGeom prst="rect">
            <a:avLst/>
          </a:prstGeom>
          <a:noFill/>
          <a:ln>
            <a:noFill/>
          </a:ln>
        </p:spPr>
      </p:pic>
      <p:sp>
        <p:nvSpPr>
          <p:cNvPr id="162" name="Google Shape;162;p25"/>
          <p:cNvSpPr/>
          <p:nvPr/>
        </p:nvSpPr>
        <p:spPr>
          <a:xfrm>
            <a:off x="3635450" y="1242125"/>
            <a:ext cx="1252800" cy="3834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6934300" y="1267913"/>
            <a:ext cx="1252800" cy="38349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3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fade">
                                      <p:cBhvr>
                                        <p:cTn id="12" dur="3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Delay Time (if Delayed) </a:t>
            </a:r>
            <a:endParaRPr/>
          </a:p>
        </p:txBody>
      </p:sp>
      <p:pic>
        <p:nvPicPr>
          <p:cNvPr id="169" name="Google Shape;169;p26"/>
          <p:cNvPicPr preferRelativeResize="0"/>
          <p:nvPr/>
        </p:nvPicPr>
        <p:blipFill>
          <a:blip r:embed="rId3">
            <a:alphaModFix/>
          </a:blip>
          <a:stretch>
            <a:fillRect/>
          </a:stretch>
        </p:blipFill>
        <p:spPr>
          <a:xfrm>
            <a:off x="1433300" y="1042674"/>
            <a:ext cx="3027750" cy="1902700"/>
          </a:xfrm>
          <a:prstGeom prst="rect">
            <a:avLst/>
          </a:prstGeom>
          <a:noFill/>
          <a:ln>
            <a:noFill/>
          </a:ln>
        </p:spPr>
      </p:pic>
      <p:pic>
        <p:nvPicPr>
          <p:cNvPr id="170" name="Google Shape;170;p26"/>
          <p:cNvPicPr preferRelativeResize="0"/>
          <p:nvPr/>
        </p:nvPicPr>
        <p:blipFill>
          <a:blip r:embed="rId4">
            <a:alphaModFix/>
          </a:blip>
          <a:stretch>
            <a:fillRect/>
          </a:stretch>
        </p:blipFill>
        <p:spPr>
          <a:xfrm>
            <a:off x="4631175" y="1002350"/>
            <a:ext cx="3095549" cy="2090250"/>
          </a:xfrm>
          <a:prstGeom prst="rect">
            <a:avLst/>
          </a:prstGeom>
          <a:noFill/>
          <a:ln>
            <a:noFill/>
          </a:ln>
        </p:spPr>
      </p:pic>
      <p:pic>
        <p:nvPicPr>
          <p:cNvPr id="171" name="Google Shape;171;p26"/>
          <p:cNvPicPr preferRelativeResize="0"/>
          <p:nvPr/>
        </p:nvPicPr>
        <p:blipFill>
          <a:blip r:embed="rId5">
            <a:alphaModFix/>
          </a:blip>
          <a:stretch>
            <a:fillRect/>
          </a:stretch>
        </p:blipFill>
        <p:spPr>
          <a:xfrm>
            <a:off x="1365500" y="3012825"/>
            <a:ext cx="3095549" cy="1980758"/>
          </a:xfrm>
          <a:prstGeom prst="rect">
            <a:avLst/>
          </a:prstGeom>
          <a:noFill/>
          <a:ln>
            <a:noFill/>
          </a:ln>
        </p:spPr>
      </p:pic>
      <p:pic>
        <p:nvPicPr>
          <p:cNvPr id="172" name="Google Shape;172;p26"/>
          <p:cNvPicPr preferRelativeResize="0"/>
          <p:nvPr/>
        </p:nvPicPr>
        <p:blipFill>
          <a:blip r:embed="rId6">
            <a:alphaModFix/>
          </a:blip>
          <a:stretch>
            <a:fillRect/>
          </a:stretch>
        </p:blipFill>
        <p:spPr>
          <a:xfrm>
            <a:off x="4631175" y="3053269"/>
            <a:ext cx="3095549" cy="2090231"/>
          </a:xfrm>
          <a:prstGeom prst="rect">
            <a:avLst/>
          </a:prstGeom>
          <a:noFill/>
          <a:ln>
            <a:noFill/>
          </a:ln>
        </p:spPr>
      </p:pic>
      <p:grpSp>
        <p:nvGrpSpPr>
          <p:cNvPr id="173" name="Google Shape;173;p26"/>
          <p:cNvGrpSpPr/>
          <p:nvPr/>
        </p:nvGrpSpPr>
        <p:grpSpPr>
          <a:xfrm>
            <a:off x="3201325" y="1008000"/>
            <a:ext cx="4308575" cy="4024850"/>
            <a:chOff x="3201325" y="1008000"/>
            <a:chExt cx="4308575" cy="4024850"/>
          </a:xfrm>
        </p:grpSpPr>
        <p:sp>
          <p:nvSpPr>
            <p:cNvPr id="174" name="Google Shape;174;p26"/>
            <p:cNvSpPr/>
            <p:nvPr/>
          </p:nvSpPr>
          <p:spPr>
            <a:xfrm>
              <a:off x="6862125" y="1008000"/>
              <a:ext cx="518400" cy="1937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5964325" y="1008026"/>
              <a:ext cx="518400" cy="19374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3942750" y="1042675"/>
              <a:ext cx="518400" cy="1902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3201325" y="1042800"/>
              <a:ext cx="518400" cy="19026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3719725" y="3012825"/>
              <a:ext cx="337500" cy="2019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3291850" y="3012950"/>
              <a:ext cx="364200" cy="20199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5064575" y="3051900"/>
              <a:ext cx="518400" cy="1980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6991500" y="3071600"/>
              <a:ext cx="518400" cy="19374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3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0" y="382700"/>
            <a:ext cx="4681800" cy="233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Weather Condition Analysis </a:t>
            </a:r>
            <a:endParaRPr/>
          </a:p>
        </p:txBody>
      </p:sp>
      <p:sp>
        <p:nvSpPr>
          <p:cNvPr id="187" name="Google Shape;187;p27"/>
          <p:cNvSpPr txBox="1">
            <a:spLocks noGrp="1"/>
          </p:cNvSpPr>
          <p:nvPr>
            <p:ph type="subTitle" idx="1"/>
          </p:nvPr>
        </p:nvSpPr>
        <p:spPr>
          <a:xfrm>
            <a:off x="318300" y="29697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Sonal</a:t>
            </a:r>
            <a:endParaRPr/>
          </a:p>
        </p:txBody>
      </p:sp>
      <p:sp>
        <p:nvSpPr>
          <p:cNvPr id="188" name="Google Shape;188;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Which weather condition is the worst</a:t>
            </a:r>
            <a:endParaRPr/>
          </a:p>
          <a:p>
            <a:pPr marL="457200" lvl="0" indent="-342900" algn="l" rtl="0">
              <a:spcBef>
                <a:spcPts val="0"/>
              </a:spcBef>
              <a:spcAft>
                <a:spcPts val="0"/>
              </a:spcAft>
              <a:buSzPts val="1800"/>
              <a:buAutoNum type="arabicPeriod"/>
            </a:pPr>
            <a:r>
              <a:rPr lang="en"/>
              <a:t>Weather delays frequency per month</a:t>
            </a:r>
            <a:endParaRPr/>
          </a:p>
          <a:p>
            <a:pPr marL="457200" lvl="0" indent="-342900" algn="l" rtl="0">
              <a:spcBef>
                <a:spcPts val="0"/>
              </a:spcBef>
              <a:spcAft>
                <a:spcPts val="0"/>
              </a:spcAft>
              <a:buSzPts val="1800"/>
              <a:buAutoNum type="arabicPeriod"/>
            </a:pPr>
            <a:r>
              <a:rPr lang="en"/>
              <a:t>weather conditions per airport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8"/>
          <p:cNvPicPr preferRelativeResize="0"/>
          <p:nvPr/>
        </p:nvPicPr>
        <p:blipFill>
          <a:blip r:embed="rId3">
            <a:alphaModFix/>
          </a:blip>
          <a:stretch>
            <a:fillRect/>
          </a:stretch>
        </p:blipFill>
        <p:spPr>
          <a:xfrm>
            <a:off x="3648900" y="1668575"/>
            <a:ext cx="4540424" cy="2972150"/>
          </a:xfrm>
          <a:prstGeom prst="rect">
            <a:avLst/>
          </a:prstGeom>
          <a:noFill/>
          <a:ln>
            <a:noFill/>
          </a:ln>
        </p:spPr>
      </p:pic>
      <p:sp>
        <p:nvSpPr>
          <p:cNvPr id="194" name="Google Shape;194;p28"/>
          <p:cNvSpPr txBox="1">
            <a:spLocks noGrp="1"/>
          </p:cNvSpPr>
          <p:nvPr>
            <p:ph type="title"/>
          </p:nvPr>
        </p:nvSpPr>
        <p:spPr>
          <a:xfrm>
            <a:off x="152400" y="18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Weather Conditions Effect on Major NYC Airports</a:t>
            </a:r>
            <a:endParaRPr/>
          </a:p>
        </p:txBody>
      </p:sp>
      <p:sp>
        <p:nvSpPr>
          <p:cNvPr id="195" name="Google Shape;195;p28"/>
          <p:cNvSpPr txBox="1"/>
          <p:nvPr/>
        </p:nvSpPr>
        <p:spPr>
          <a:xfrm>
            <a:off x="783675" y="4395800"/>
            <a:ext cx="8276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Cloudy weather</a:t>
            </a:r>
            <a:r>
              <a:rPr lang="en"/>
              <a:t> condition affects the most</a:t>
            </a:r>
            <a:endParaRPr/>
          </a:p>
          <a:p>
            <a:pPr marL="0" lvl="0" indent="0" algn="l" rtl="0">
              <a:spcBef>
                <a:spcPts val="0"/>
              </a:spcBef>
              <a:spcAft>
                <a:spcPts val="0"/>
              </a:spcAft>
              <a:buClr>
                <a:schemeClr val="dk1"/>
              </a:buClr>
              <a:buSzPts val="1100"/>
              <a:buFont typeface="Arial"/>
              <a:buNone/>
            </a:pPr>
            <a:r>
              <a:rPr lang="en">
                <a:solidFill>
                  <a:schemeClr val="dk1"/>
                </a:solidFill>
              </a:rPr>
              <a:t>All three airports have </a:t>
            </a:r>
            <a:r>
              <a:rPr lang="en" b="1">
                <a:solidFill>
                  <a:srgbClr val="FF0000"/>
                </a:solidFill>
              </a:rPr>
              <a:t>the similar effect for cloudy and snow </a:t>
            </a:r>
            <a:r>
              <a:rPr lang="en">
                <a:solidFill>
                  <a:schemeClr val="dk1"/>
                </a:solidFill>
              </a:rPr>
              <a:t>as they have same geographical region</a:t>
            </a:r>
            <a:endParaRPr>
              <a:solidFill>
                <a:schemeClr val="dk1"/>
              </a:solidFill>
            </a:endParaRPr>
          </a:p>
          <a:p>
            <a:pPr marL="0" lvl="0" indent="0" algn="l" rtl="0">
              <a:spcBef>
                <a:spcPts val="0"/>
              </a:spcBef>
              <a:spcAft>
                <a:spcPts val="0"/>
              </a:spcAft>
              <a:buNone/>
            </a:pPr>
            <a:endParaRPr/>
          </a:p>
        </p:txBody>
      </p:sp>
      <p:pic>
        <p:nvPicPr>
          <p:cNvPr id="196" name="Google Shape;196;p28"/>
          <p:cNvPicPr preferRelativeResize="0"/>
          <p:nvPr/>
        </p:nvPicPr>
        <p:blipFill>
          <a:blip r:embed="rId4">
            <a:alphaModFix/>
          </a:blip>
          <a:stretch>
            <a:fillRect/>
          </a:stretch>
        </p:blipFill>
        <p:spPr>
          <a:xfrm>
            <a:off x="458550" y="908025"/>
            <a:ext cx="2741956" cy="3303225"/>
          </a:xfrm>
          <a:prstGeom prst="rect">
            <a:avLst/>
          </a:prstGeom>
          <a:noFill/>
          <a:ln>
            <a:noFill/>
          </a:ln>
        </p:spPr>
      </p:pic>
      <p:sp>
        <p:nvSpPr>
          <p:cNvPr id="197" name="Google Shape;197;p28"/>
          <p:cNvSpPr txBox="1"/>
          <p:nvPr/>
        </p:nvSpPr>
        <p:spPr>
          <a:xfrm>
            <a:off x="4025288" y="817950"/>
            <a:ext cx="3474900" cy="9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t>Dataset</a:t>
            </a:r>
            <a:r>
              <a:rPr lang="en"/>
              <a:t>: </a:t>
            </a:r>
            <a:r>
              <a:rPr lang="en" sz="1200">
                <a:solidFill>
                  <a:schemeClr val="dk1"/>
                </a:solidFill>
              </a:rPr>
              <a:t>Weather data</a:t>
            </a:r>
            <a:r>
              <a:rPr lang="en"/>
              <a:t> </a:t>
            </a:r>
            <a:r>
              <a:rPr lang="en" sz="1200">
                <a:solidFill>
                  <a:schemeClr val="dk1"/>
                </a:solidFill>
              </a:rPr>
              <a:t>collected at various US airports every 6 hours through 2017.</a:t>
            </a:r>
            <a:endParaRPr sz="1200">
              <a:solidFill>
                <a:schemeClr val="dk1"/>
              </a:solidFill>
            </a:endParaRPr>
          </a:p>
          <a:p>
            <a:pPr marL="0" lvl="0" indent="0" algn="l" rtl="0">
              <a:spcBef>
                <a:spcPts val="0"/>
              </a:spcBef>
              <a:spcAft>
                <a:spcPts val="0"/>
              </a:spcAft>
              <a:buNone/>
            </a:pPr>
            <a:r>
              <a:rPr lang="en" sz="1200" u="sng">
                <a:solidFill>
                  <a:srgbClr val="4A86E8"/>
                </a:solidFill>
                <a:hlinkClick r:id="rId5"/>
              </a:rPr>
              <a:t>National Centers for Environmental Information</a:t>
            </a:r>
            <a:endParaRPr sz="1200">
              <a:solidFill>
                <a:srgbClr val="4A86E8"/>
              </a:solidFill>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9"/>
          <p:cNvPicPr preferRelativeResize="0"/>
          <p:nvPr/>
        </p:nvPicPr>
        <p:blipFill>
          <a:blip r:embed="rId3">
            <a:alphaModFix/>
          </a:blip>
          <a:stretch>
            <a:fillRect/>
          </a:stretch>
        </p:blipFill>
        <p:spPr>
          <a:xfrm>
            <a:off x="1222200" y="744575"/>
            <a:ext cx="6535900" cy="3565045"/>
          </a:xfrm>
          <a:prstGeom prst="rect">
            <a:avLst/>
          </a:prstGeom>
          <a:noFill/>
          <a:ln>
            <a:noFill/>
          </a:ln>
        </p:spPr>
      </p:pic>
      <p:sp>
        <p:nvSpPr>
          <p:cNvPr id="203" name="Google Shape;203;p29"/>
          <p:cNvSpPr txBox="1">
            <a:spLocks noGrp="1"/>
          </p:cNvSpPr>
          <p:nvPr>
            <p:ph type="title"/>
          </p:nvPr>
        </p:nvSpPr>
        <p:spPr>
          <a:xfrm>
            <a:off x="173950" y="108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Weather Condition: Months</a:t>
            </a:r>
            <a:endParaRPr/>
          </a:p>
        </p:txBody>
      </p:sp>
      <p:sp>
        <p:nvSpPr>
          <p:cNvPr id="204" name="Google Shape;204;p29"/>
          <p:cNvSpPr txBox="1"/>
          <p:nvPr/>
        </p:nvSpPr>
        <p:spPr>
          <a:xfrm>
            <a:off x="904200" y="4309625"/>
            <a:ext cx="7335600" cy="6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Mostly </a:t>
            </a:r>
            <a:r>
              <a:rPr lang="en" b="1">
                <a:solidFill>
                  <a:srgbClr val="FF0000"/>
                </a:solidFill>
              </a:rPr>
              <a:t>cloudy weather in winter and summer</a:t>
            </a:r>
            <a:endParaRPr b="1">
              <a:solidFill>
                <a:srgbClr val="FF0000"/>
              </a:solidFill>
            </a:endParaRPr>
          </a:p>
          <a:p>
            <a:pPr marL="0" lvl="0" indent="0" algn="l" rtl="0">
              <a:spcBef>
                <a:spcPts val="0"/>
              </a:spcBef>
              <a:spcAft>
                <a:spcPts val="0"/>
              </a:spcAft>
              <a:buNone/>
            </a:pPr>
            <a:r>
              <a:rPr lang="en"/>
              <a:t>Snow affects during winter only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5" name="Google Shape;205;p29"/>
          <p:cNvSpPr/>
          <p:nvPr/>
        </p:nvSpPr>
        <p:spPr>
          <a:xfrm>
            <a:off x="2064150" y="820775"/>
            <a:ext cx="1377600" cy="2945100"/>
          </a:xfrm>
          <a:prstGeom prst="roundRect">
            <a:avLst>
              <a:gd name="adj" fmla="val 16667"/>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7009300" y="820675"/>
            <a:ext cx="596400" cy="2945100"/>
          </a:xfrm>
          <a:prstGeom prst="roundRect">
            <a:avLst>
              <a:gd name="adj" fmla="val 16667"/>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3901100" y="1729800"/>
            <a:ext cx="2939100" cy="2036100"/>
          </a:xfrm>
          <a:prstGeom prst="roundRect">
            <a:avLst>
              <a:gd name="adj" fmla="val 16667"/>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AA84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300"/>
                                        <p:tgtEl>
                                          <p:spTgt spid="205"/>
                                        </p:tgtEl>
                                      </p:cBhvr>
                                    </p:animEffect>
                                  </p:childTnLst>
                                </p:cTn>
                              </p:par>
                              <p:par>
                                <p:cTn id="8" presetID="10" presetClass="entr" presetSubtype="0" fill="hold"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300"/>
                                        <p:tgtEl>
                                          <p:spTgt spid="2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fade">
                                      <p:cBhvr>
                                        <p:cTn id="15" dur="3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14100" y="106675"/>
            <a:ext cx="895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Weather Condition: Seasons</a:t>
            </a:r>
            <a:endParaRPr/>
          </a:p>
        </p:txBody>
      </p:sp>
      <p:pic>
        <p:nvPicPr>
          <p:cNvPr id="213" name="Google Shape;213;p30"/>
          <p:cNvPicPr preferRelativeResize="0"/>
          <p:nvPr/>
        </p:nvPicPr>
        <p:blipFill>
          <a:blip r:embed="rId3">
            <a:alphaModFix/>
          </a:blip>
          <a:stretch>
            <a:fillRect/>
          </a:stretch>
        </p:blipFill>
        <p:spPr>
          <a:xfrm>
            <a:off x="152400" y="721238"/>
            <a:ext cx="8839202" cy="3701029"/>
          </a:xfrm>
          <a:prstGeom prst="rect">
            <a:avLst/>
          </a:prstGeom>
          <a:noFill/>
          <a:ln>
            <a:noFill/>
          </a:ln>
        </p:spPr>
      </p:pic>
      <p:sp>
        <p:nvSpPr>
          <p:cNvPr id="214" name="Google Shape;214;p30"/>
          <p:cNvSpPr txBox="1"/>
          <p:nvPr/>
        </p:nvSpPr>
        <p:spPr>
          <a:xfrm>
            <a:off x="607950" y="4464150"/>
            <a:ext cx="702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JFK is bad in winter. However, </a:t>
            </a:r>
            <a:r>
              <a:rPr lang="en" b="1">
                <a:solidFill>
                  <a:srgbClr val="FF0000"/>
                </a:solidFill>
              </a:rPr>
              <a:t>LGA has less delays percentage</a:t>
            </a:r>
            <a:r>
              <a:rPr lang="en"/>
              <a:t> during extreme weather like winter </a:t>
            </a:r>
            <a:br>
              <a:rPr lang="en"/>
            </a:b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Airline Analysis </a:t>
            </a:r>
            <a:endParaRPr/>
          </a:p>
        </p:txBody>
      </p:sp>
      <p:sp>
        <p:nvSpPr>
          <p:cNvPr id="220" name="Google Shape;220;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Jianing</a:t>
            </a:r>
            <a:endParaRPr/>
          </a:p>
        </p:txBody>
      </p:sp>
      <p:sp>
        <p:nvSpPr>
          <p:cNvPr id="221" name="Google Shape;221;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Airline Rank </a:t>
            </a:r>
            <a:endParaRPr/>
          </a:p>
          <a:p>
            <a:pPr marL="457200" lvl="0" indent="-342900" algn="l" rtl="0">
              <a:spcBef>
                <a:spcPts val="0"/>
              </a:spcBef>
              <a:spcAft>
                <a:spcPts val="0"/>
              </a:spcAft>
              <a:buSzPts val="1800"/>
              <a:buAutoNum type="arabicPeriod"/>
            </a:pPr>
            <a:r>
              <a:rPr lang="en"/>
              <a:t>Airline Delay Analysis </a:t>
            </a:r>
            <a:endParaRPr/>
          </a:p>
          <a:p>
            <a:pPr marL="45720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we help passengers in NYC area to avoid flight delays with data analytics?</a:t>
            </a:r>
            <a:endParaRPr/>
          </a:p>
        </p:txBody>
      </p:sp>
      <p:sp>
        <p:nvSpPr>
          <p:cNvPr id="62" name="Google Shape;62;p14"/>
          <p:cNvSpPr txBox="1">
            <a:spLocks noGrp="1"/>
          </p:cNvSpPr>
          <p:nvPr>
            <p:ph type="body" idx="1"/>
          </p:nvPr>
        </p:nvSpPr>
        <p:spPr>
          <a:xfrm>
            <a:off x="311700" y="1654050"/>
            <a:ext cx="6402600" cy="29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1. Overview of NYC Airports - EWR, JFK and LGA</a:t>
            </a:r>
            <a:endParaRPr sz="1800"/>
          </a:p>
          <a:p>
            <a:pPr marL="0" lvl="0" indent="0" algn="l" rtl="0">
              <a:spcBef>
                <a:spcPts val="1600"/>
              </a:spcBef>
              <a:spcAft>
                <a:spcPts val="0"/>
              </a:spcAft>
              <a:buClr>
                <a:schemeClr val="dk1"/>
              </a:buClr>
              <a:buSzPts val="1100"/>
              <a:buFont typeface="Arial"/>
              <a:buNone/>
            </a:pPr>
            <a:r>
              <a:rPr lang="en" sz="1800"/>
              <a:t>2. Delay Patterns in Time  </a:t>
            </a:r>
            <a:endParaRPr sz="1800"/>
          </a:p>
          <a:p>
            <a:pPr marL="0" lvl="0" indent="0" algn="l" rtl="0">
              <a:spcBef>
                <a:spcPts val="1600"/>
              </a:spcBef>
              <a:spcAft>
                <a:spcPts val="0"/>
              </a:spcAft>
              <a:buClr>
                <a:schemeClr val="dk1"/>
              </a:buClr>
              <a:buSzPts val="1100"/>
              <a:buFont typeface="Arial"/>
              <a:buNone/>
            </a:pPr>
            <a:r>
              <a:rPr lang="en" sz="1800"/>
              <a:t>3. Weather Condition Analysis  </a:t>
            </a:r>
            <a:endParaRPr sz="1800"/>
          </a:p>
          <a:p>
            <a:pPr marL="0" lvl="0" indent="0" algn="l" rtl="0">
              <a:spcBef>
                <a:spcPts val="1600"/>
              </a:spcBef>
              <a:spcAft>
                <a:spcPts val="0"/>
              </a:spcAft>
              <a:buNone/>
            </a:pPr>
            <a:r>
              <a:rPr lang="en" sz="1800"/>
              <a:t>4. Airline Analysis</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1600"/>
              </a:spcAft>
              <a:buNone/>
            </a:pPr>
            <a:endParaRPr sz="1800"/>
          </a:p>
        </p:txBody>
      </p:sp>
      <p:cxnSp>
        <p:nvCxnSpPr>
          <p:cNvPr id="63" name="Google Shape;63;p14"/>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pic>
        <p:nvPicPr>
          <p:cNvPr id="64" name="Google Shape;64;p14"/>
          <p:cNvPicPr preferRelativeResize="0"/>
          <p:nvPr/>
        </p:nvPicPr>
        <p:blipFill>
          <a:blip r:embed="rId3">
            <a:alphaModFix/>
          </a:blip>
          <a:stretch>
            <a:fillRect/>
          </a:stretch>
        </p:blipFill>
        <p:spPr>
          <a:xfrm>
            <a:off x="5873176" y="2405251"/>
            <a:ext cx="2783325" cy="1852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4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3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4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l="6857" r="8382"/>
          <a:stretch/>
        </p:blipFill>
        <p:spPr>
          <a:xfrm>
            <a:off x="365225" y="1721913"/>
            <a:ext cx="2712650" cy="1952250"/>
          </a:xfrm>
          <a:prstGeom prst="rect">
            <a:avLst/>
          </a:prstGeom>
          <a:noFill/>
          <a:ln>
            <a:noFill/>
          </a:ln>
        </p:spPr>
      </p:pic>
      <p:pic>
        <p:nvPicPr>
          <p:cNvPr id="227" name="Google Shape;227;p32"/>
          <p:cNvPicPr preferRelativeResize="0"/>
          <p:nvPr/>
        </p:nvPicPr>
        <p:blipFill rotWithShape="1">
          <a:blip r:embed="rId4">
            <a:alphaModFix/>
          </a:blip>
          <a:srcRect l="13334" r="12503"/>
          <a:stretch/>
        </p:blipFill>
        <p:spPr>
          <a:xfrm>
            <a:off x="5962925" y="1554750"/>
            <a:ext cx="2712649" cy="2178300"/>
          </a:xfrm>
          <a:prstGeom prst="rect">
            <a:avLst/>
          </a:prstGeom>
          <a:noFill/>
          <a:ln>
            <a:noFill/>
          </a:ln>
        </p:spPr>
      </p:pic>
      <p:sp>
        <p:nvSpPr>
          <p:cNvPr id="228" name="Google Shape;228;p32"/>
          <p:cNvSpPr/>
          <p:nvPr/>
        </p:nvSpPr>
        <p:spPr>
          <a:xfrm>
            <a:off x="365250" y="1322475"/>
            <a:ext cx="2712600" cy="3035400"/>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5962950" y="1322475"/>
            <a:ext cx="2712600" cy="3035400"/>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txBox="1">
            <a:spLocks noGrp="1"/>
          </p:cNvSpPr>
          <p:nvPr>
            <p:ph type="title"/>
          </p:nvPr>
        </p:nvSpPr>
        <p:spPr>
          <a:xfrm>
            <a:off x="311700" y="112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Airlines in NYC Airports</a:t>
            </a:r>
            <a:endParaRPr/>
          </a:p>
        </p:txBody>
      </p:sp>
      <p:sp>
        <p:nvSpPr>
          <p:cNvPr id="231" name="Google Shape;231;p32"/>
          <p:cNvSpPr txBox="1"/>
          <p:nvPr/>
        </p:nvSpPr>
        <p:spPr>
          <a:xfrm>
            <a:off x="2238225" y="834213"/>
            <a:ext cx="4430700" cy="339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Airline Percentage for NYC Airports</a:t>
            </a:r>
            <a:endParaRPr sz="1600"/>
          </a:p>
        </p:txBody>
      </p:sp>
      <p:pic>
        <p:nvPicPr>
          <p:cNvPr id="232" name="Google Shape;232;p32"/>
          <p:cNvPicPr preferRelativeResize="0"/>
          <p:nvPr/>
        </p:nvPicPr>
        <p:blipFill rotWithShape="1">
          <a:blip r:embed="rId5">
            <a:alphaModFix/>
          </a:blip>
          <a:srcRect l="11384" r="14447"/>
          <a:stretch/>
        </p:blipFill>
        <p:spPr>
          <a:xfrm>
            <a:off x="3103087" y="1554738"/>
            <a:ext cx="2834639" cy="2286610"/>
          </a:xfrm>
          <a:prstGeom prst="rect">
            <a:avLst/>
          </a:prstGeom>
          <a:noFill/>
          <a:ln>
            <a:noFill/>
          </a:ln>
        </p:spPr>
      </p:pic>
      <p:sp>
        <p:nvSpPr>
          <p:cNvPr id="233" name="Google Shape;233;p32"/>
          <p:cNvSpPr txBox="1"/>
          <p:nvPr/>
        </p:nvSpPr>
        <p:spPr>
          <a:xfrm>
            <a:off x="1499725" y="3916413"/>
            <a:ext cx="6162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JFK</a:t>
            </a:r>
            <a:endParaRPr b="1"/>
          </a:p>
        </p:txBody>
      </p:sp>
      <p:sp>
        <p:nvSpPr>
          <p:cNvPr id="234" name="Google Shape;234;p32"/>
          <p:cNvSpPr txBox="1"/>
          <p:nvPr/>
        </p:nvSpPr>
        <p:spPr>
          <a:xfrm>
            <a:off x="4212300" y="3916413"/>
            <a:ext cx="6162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EWR</a:t>
            </a:r>
            <a:endParaRPr b="1"/>
          </a:p>
        </p:txBody>
      </p:sp>
      <p:sp>
        <p:nvSpPr>
          <p:cNvPr id="235" name="Google Shape;235;p32"/>
          <p:cNvSpPr txBox="1"/>
          <p:nvPr/>
        </p:nvSpPr>
        <p:spPr>
          <a:xfrm>
            <a:off x="7011150" y="3916413"/>
            <a:ext cx="6162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LGA</a:t>
            </a:r>
            <a:endParaRPr b="1"/>
          </a:p>
        </p:txBody>
      </p:sp>
      <p:sp>
        <p:nvSpPr>
          <p:cNvPr id="236" name="Google Shape;236;p32"/>
          <p:cNvSpPr/>
          <p:nvPr/>
        </p:nvSpPr>
        <p:spPr>
          <a:xfrm>
            <a:off x="3162075" y="1322475"/>
            <a:ext cx="2712600" cy="3035400"/>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311700" y="112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Airline Rank</a:t>
            </a:r>
            <a:endParaRPr/>
          </a:p>
        </p:txBody>
      </p:sp>
      <p:pic>
        <p:nvPicPr>
          <p:cNvPr id="242" name="Google Shape;242;p33"/>
          <p:cNvPicPr preferRelativeResize="0"/>
          <p:nvPr/>
        </p:nvPicPr>
        <p:blipFill>
          <a:blip r:embed="rId3">
            <a:alphaModFix/>
          </a:blip>
          <a:stretch>
            <a:fillRect/>
          </a:stretch>
        </p:blipFill>
        <p:spPr>
          <a:xfrm>
            <a:off x="896500" y="1109087"/>
            <a:ext cx="2424400" cy="3093000"/>
          </a:xfrm>
          <a:prstGeom prst="rect">
            <a:avLst/>
          </a:prstGeom>
          <a:noFill/>
          <a:ln>
            <a:noFill/>
          </a:ln>
        </p:spPr>
      </p:pic>
      <p:sp>
        <p:nvSpPr>
          <p:cNvPr id="243" name="Google Shape;243;p33"/>
          <p:cNvSpPr txBox="1"/>
          <p:nvPr/>
        </p:nvSpPr>
        <p:spPr>
          <a:xfrm>
            <a:off x="635000" y="685538"/>
            <a:ext cx="3159900" cy="339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Airline Rank in 2017</a:t>
            </a:r>
            <a:endParaRPr sz="1600"/>
          </a:p>
        </p:txBody>
      </p:sp>
      <p:grpSp>
        <p:nvGrpSpPr>
          <p:cNvPr id="244" name="Google Shape;244;p33"/>
          <p:cNvGrpSpPr/>
          <p:nvPr/>
        </p:nvGrpSpPr>
        <p:grpSpPr>
          <a:xfrm>
            <a:off x="3533580" y="652127"/>
            <a:ext cx="5462550" cy="3920016"/>
            <a:chOff x="3533875" y="656523"/>
            <a:chExt cx="5499950" cy="4192531"/>
          </a:xfrm>
        </p:grpSpPr>
        <p:sp>
          <p:nvSpPr>
            <p:cNvPr id="245" name="Google Shape;245;p33"/>
            <p:cNvSpPr txBox="1"/>
            <p:nvPr/>
          </p:nvSpPr>
          <p:spPr>
            <a:xfrm>
              <a:off x="4234725" y="656523"/>
              <a:ext cx="4799100" cy="434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Airline Rank for NYC Airports</a:t>
              </a:r>
              <a:endParaRPr sz="1600"/>
            </a:p>
          </p:txBody>
        </p:sp>
        <p:grpSp>
          <p:nvGrpSpPr>
            <p:cNvPr id="246" name="Google Shape;246;p33"/>
            <p:cNvGrpSpPr/>
            <p:nvPr/>
          </p:nvGrpSpPr>
          <p:grpSpPr>
            <a:xfrm>
              <a:off x="4134185" y="1023170"/>
              <a:ext cx="4304904" cy="3825883"/>
              <a:chOff x="4234725" y="1023175"/>
              <a:chExt cx="4114800" cy="3679088"/>
            </a:xfrm>
          </p:grpSpPr>
          <p:pic>
            <p:nvPicPr>
              <p:cNvPr id="247" name="Google Shape;247;p33"/>
              <p:cNvPicPr preferRelativeResize="0"/>
              <p:nvPr/>
            </p:nvPicPr>
            <p:blipFill>
              <a:blip r:embed="rId4">
                <a:alphaModFix/>
              </a:blip>
              <a:stretch>
                <a:fillRect/>
              </a:stretch>
            </p:blipFill>
            <p:spPr>
              <a:xfrm>
                <a:off x="4234726" y="1023175"/>
                <a:ext cx="4114799" cy="1543050"/>
              </a:xfrm>
              <a:prstGeom prst="rect">
                <a:avLst/>
              </a:prstGeom>
              <a:noFill/>
              <a:ln>
                <a:noFill/>
              </a:ln>
            </p:spPr>
          </p:pic>
          <p:pic>
            <p:nvPicPr>
              <p:cNvPr id="248" name="Google Shape;248;p33"/>
              <p:cNvPicPr preferRelativeResize="0"/>
              <p:nvPr/>
            </p:nvPicPr>
            <p:blipFill>
              <a:blip r:embed="rId5">
                <a:alphaModFix/>
              </a:blip>
              <a:stretch>
                <a:fillRect/>
              </a:stretch>
            </p:blipFill>
            <p:spPr>
              <a:xfrm>
                <a:off x="4234726" y="2102938"/>
                <a:ext cx="4114799" cy="1543050"/>
              </a:xfrm>
              <a:prstGeom prst="rect">
                <a:avLst/>
              </a:prstGeom>
              <a:noFill/>
              <a:ln>
                <a:noFill/>
              </a:ln>
            </p:spPr>
          </p:pic>
          <p:pic>
            <p:nvPicPr>
              <p:cNvPr id="249" name="Google Shape;249;p33"/>
              <p:cNvPicPr preferRelativeResize="0"/>
              <p:nvPr/>
            </p:nvPicPr>
            <p:blipFill>
              <a:blip r:embed="rId6">
                <a:alphaModFix/>
              </a:blip>
              <a:stretch>
                <a:fillRect/>
              </a:stretch>
            </p:blipFill>
            <p:spPr>
              <a:xfrm>
                <a:off x="4234725" y="3159213"/>
                <a:ext cx="4114799" cy="1543050"/>
              </a:xfrm>
              <a:prstGeom prst="rect">
                <a:avLst/>
              </a:prstGeom>
              <a:noFill/>
              <a:ln>
                <a:noFill/>
              </a:ln>
            </p:spPr>
          </p:pic>
        </p:grpSp>
        <p:sp>
          <p:nvSpPr>
            <p:cNvPr id="250" name="Google Shape;250;p33"/>
            <p:cNvSpPr txBox="1"/>
            <p:nvPr/>
          </p:nvSpPr>
          <p:spPr>
            <a:xfrm>
              <a:off x="3533875" y="1422588"/>
              <a:ext cx="6162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JFK</a:t>
              </a:r>
              <a:endParaRPr b="1"/>
            </a:p>
          </p:txBody>
        </p:sp>
        <p:sp>
          <p:nvSpPr>
            <p:cNvPr id="251" name="Google Shape;251;p33"/>
            <p:cNvSpPr txBox="1"/>
            <p:nvPr/>
          </p:nvSpPr>
          <p:spPr>
            <a:xfrm>
              <a:off x="3533875" y="2499238"/>
              <a:ext cx="6162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EWR</a:t>
              </a:r>
              <a:endParaRPr b="1"/>
            </a:p>
          </p:txBody>
        </p:sp>
        <p:sp>
          <p:nvSpPr>
            <p:cNvPr id="252" name="Google Shape;252;p33"/>
            <p:cNvSpPr txBox="1"/>
            <p:nvPr/>
          </p:nvSpPr>
          <p:spPr>
            <a:xfrm>
              <a:off x="3533875" y="3575888"/>
              <a:ext cx="6162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LGA</a:t>
              </a:r>
              <a:endParaRPr b="1"/>
            </a:p>
          </p:txBody>
        </p:sp>
      </p:grpSp>
      <p:sp>
        <p:nvSpPr>
          <p:cNvPr id="253" name="Google Shape;253;p33"/>
          <p:cNvSpPr txBox="1"/>
          <p:nvPr/>
        </p:nvSpPr>
        <p:spPr>
          <a:xfrm>
            <a:off x="690825" y="4286000"/>
            <a:ext cx="6086400" cy="186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2600"/>
              </a:spcAft>
              <a:buNone/>
            </a:pPr>
            <a:r>
              <a:rPr lang="en"/>
              <a:t> </a:t>
            </a:r>
            <a:r>
              <a:rPr lang="en" sz="800" i="1"/>
              <a:t>Rank of airline is from</a:t>
            </a:r>
            <a:r>
              <a:rPr lang="en" sz="800"/>
              <a:t> </a:t>
            </a:r>
            <a:r>
              <a:rPr lang="en" sz="800" i="1" u="sng">
                <a:solidFill>
                  <a:schemeClr val="hlink"/>
                </a:solidFill>
                <a:hlinkClick r:id="rId7"/>
              </a:rPr>
              <a:t>The Best and Worst US Airlines in 2018</a:t>
            </a:r>
            <a:endParaRPr sz="800"/>
          </a:p>
        </p:txBody>
      </p:sp>
      <p:sp>
        <p:nvSpPr>
          <p:cNvPr id="254" name="Google Shape;254;p33"/>
          <p:cNvSpPr txBox="1"/>
          <p:nvPr/>
        </p:nvSpPr>
        <p:spPr>
          <a:xfrm>
            <a:off x="3509100" y="4572150"/>
            <a:ext cx="5634900"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FF0000"/>
                </a:solidFill>
              </a:rPr>
              <a:t>Delta, American, United</a:t>
            </a:r>
            <a:r>
              <a:rPr lang="en" b="1">
                <a:solidFill>
                  <a:srgbClr val="980000"/>
                </a:solidFill>
              </a:rPr>
              <a:t> </a:t>
            </a:r>
            <a:r>
              <a:rPr lang="en"/>
              <a:t>are the best airlines for</a:t>
            </a:r>
            <a:r>
              <a:rPr lang="en" b="1">
                <a:solidFill>
                  <a:srgbClr val="980000"/>
                </a:solidFill>
              </a:rPr>
              <a:t> </a:t>
            </a:r>
            <a:r>
              <a:rPr lang="en" b="1">
                <a:solidFill>
                  <a:srgbClr val="FF0000"/>
                </a:solidFill>
              </a:rPr>
              <a:t>JFK, EWR, LGA</a:t>
            </a:r>
            <a:endParaRPr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3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4"/>
                                        </p:tgtEl>
                                        <p:attrNameLst>
                                          <p:attrName>style.visibility</p:attrName>
                                        </p:attrNameLst>
                                      </p:cBhvr>
                                      <p:to>
                                        <p:strVal val="visible"/>
                                      </p:to>
                                    </p:set>
                                    <p:animEffect transition="in" filter="fade">
                                      <p:cBhvr>
                                        <p:cTn id="12" dur="3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3" name="Picture 2">
            <a:extLst>
              <a:ext uri="{FF2B5EF4-FFF2-40B4-BE49-F238E27FC236}">
                <a16:creationId xmlns:a16="http://schemas.microsoft.com/office/drawing/2014/main" id="{DAD3AE65-FC35-EF43-B69F-DF946D199E82}"/>
              </a:ext>
            </a:extLst>
          </p:cNvPr>
          <p:cNvPicPr>
            <a:picLocks noChangeAspect="1"/>
          </p:cNvPicPr>
          <p:nvPr/>
        </p:nvPicPr>
        <p:blipFill>
          <a:blip r:embed="rId3"/>
          <a:stretch>
            <a:fillRect/>
          </a:stretch>
        </p:blipFill>
        <p:spPr>
          <a:xfrm>
            <a:off x="464601" y="1355725"/>
            <a:ext cx="4267200" cy="3200400"/>
          </a:xfrm>
          <a:prstGeom prst="rect">
            <a:avLst/>
          </a:prstGeom>
        </p:spPr>
      </p:pic>
      <p:sp>
        <p:nvSpPr>
          <p:cNvPr id="259" name="Google Shape;259;p34"/>
          <p:cNvSpPr txBox="1">
            <a:spLocks noGrp="1"/>
          </p:cNvSpPr>
          <p:nvPr>
            <p:ph type="title"/>
          </p:nvPr>
        </p:nvSpPr>
        <p:spPr>
          <a:xfrm>
            <a:off x="304800" y="30103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Airline Delay Analysis </a:t>
            </a:r>
            <a:endParaRPr>
              <a:solidFill>
                <a:srgbClr val="000000"/>
              </a:solidFill>
            </a:endParaRPr>
          </a:p>
          <a:p>
            <a:pPr marL="0" lvl="0" indent="0" algn="l" rtl="0">
              <a:spcBef>
                <a:spcPts val="0"/>
              </a:spcBef>
              <a:spcAft>
                <a:spcPts val="0"/>
              </a:spcAft>
              <a:buNone/>
            </a:pPr>
            <a:endParaRPr sz="2400"/>
          </a:p>
        </p:txBody>
      </p:sp>
      <p:sp>
        <p:nvSpPr>
          <p:cNvPr id="260" name="Google Shape;260;p34"/>
          <p:cNvSpPr txBox="1"/>
          <p:nvPr/>
        </p:nvSpPr>
        <p:spPr>
          <a:xfrm>
            <a:off x="831575" y="819113"/>
            <a:ext cx="4040700" cy="520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Airline_Delay Percentage </a:t>
            </a:r>
            <a:endParaRPr sz="1600"/>
          </a:p>
        </p:txBody>
      </p:sp>
      <p:grpSp>
        <p:nvGrpSpPr>
          <p:cNvPr id="262" name="Google Shape;262;p34"/>
          <p:cNvGrpSpPr/>
          <p:nvPr/>
        </p:nvGrpSpPr>
        <p:grpSpPr>
          <a:xfrm>
            <a:off x="4669725" y="1445038"/>
            <a:ext cx="4081256" cy="2253429"/>
            <a:chOff x="4669725" y="1445038"/>
            <a:chExt cx="4081256" cy="2253429"/>
          </a:xfrm>
        </p:grpSpPr>
        <p:grpSp>
          <p:nvGrpSpPr>
            <p:cNvPr id="263" name="Google Shape;263;p34"/>
            <p:cNvGrpSpPr/>
            <p:nvPr/>
          </p:nvGrpSpPr>
          <p:grpSpPr>
            <a:xfrm>
              <a:off x="4669725" y="1888350"/>
              <a:ext cx="970200" cy="759300"/>
              <a:chOff x="4669725" y="1888350"/>
              <a:chExt cx="970200" cy="759300"/>
            </a:xfrm>
          </p:grpSpPr>
          <p:sp>
            <p:nvSpPr>
              <p:cNvPr id="264" name="Google Shape;264;p34"/>
              <p:cNvSpPr/>
              <p:nvPr/>
            </p:nvSpPr>
            <p:spPr>
              <a:xfrm>
                <a:off x="4739613" y="2321850"/>
                <a:ext cx="615600" cy="32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txBox="1"/>
              <p:nvPr/>
            </p:nvSpPr>
            <p:spPr>
              <a:xfrm>
                <a:off x="4669725" y="1888350"/>
                <a:ext cx="970200" cy="4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Time? </a:t>
                </a:r>
                <a:endParaRPr sz="1800"/>
              </a:p>
            </p:txBody>
          </p:sp>
        </p:grpSp>
        <p:pic>
          <p:nvPicPr>
            <p:cNvPr id="266" name="Google Shape;266;p34"/>
            <p:cNvPicPr preferRelativeResize="0"/>
            <p:nvPr/>
          </p:nvPicPr>
          <p:blipFill>
            <a:blip r:embed="rId4">
              <a:alphaModFix/>
            </a:blip>
            <a:stretch>
              <a:fillRect/>
            </a:stretch>
          </p:blipFill>
          <p:spPr>
            <a:xfrm>
              <a:off x="5370838" y="1445038"/>
              <a:ext cx="3380144" cy="2253429"/>
            </a:xfrm>
            <a:prstGeom prst="rect">
              <a:avLst/>
            </a:prstGeom>
            <a:noFill/>
            <a:ln>
              <a:noFill/>
            </a:ln>
          </p:spPr>
        </p:pic>
      </p:grpSp>
      <p:grpSp>
        <p:nvGrpSpPr>
          <p:cNvPr id="4" name="Group 3">
            <a:extLst>
              <a:ext uri="{FF2B5EF4-FFF2-40B4-BE49-F238E27FC236}">
                <a16:creationId xmlns:a16="http://schemas.microsoft.com/office/drawing/2014/main" id="{BC4B6B04-4310-304E-B254-D8E9650A8E31}"/>
              </a:ext>
            </a:extLst>
          </p:cNvPr>
          <p:cNvGrpSpPr/>
          <p:nvPr/>
        </p:nvGrpSpPr>
        <p:grpSpPr>
          <a:xfrm>
            <a:off x="1655323" y="1626813"/>
            <a:ext cx="1942281" cy="2204854"/>
            <a:chOff x="1655323" y="1626813"/>
            <a:chExt cx="1942281" cy="2204854"/>
          </a:xfrm>
        </p:grpSpPr>
        <p:sp>
          <p:nvSpPr>
            <p:cNvPr id="268" name="Google Shape;268;p34"/>
            <p:cNvSpPr/>
            <p:nvPr/>
          </p:nvSpPr>
          <p:spPr>
            <a:xfrm>
              <a:off x="3454804" y="1626813"/>
              <a:ext cx="142800" cy="133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1655323" y="3698467"/>
              <a:ext cx="142800" cy="133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34"/>
          <p:cNvSpPr txBox="1"/>
          <p:nvPr/>
        </p:nvSpPr>
        <p:spPr>
          <a:xfrm>
            <a:off x="633375" y="4556125"/>
            <a:ext cx="8004600" cy="42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Airline_delay:</a:t>
            </a:r>
            <a:r>
              <a:rPr lang="en" b="1" i="1">
                <a:solidFill>
                  <a:schemeClr val="dk1"/>
                </a:solidFill>
              </a:rPr>
              <a:t> </a:t>
            </a:r>
            <a:r>
              <a:rPr lang="en">
                <a:solidFill>
                  <a:schemeClr val="dk1"/>
                </a:solidFill>
              </a:rPr>
              <a:t>maintenance or crew problems, aircraft cleaning, baggage loading, fueling, etc.</a:t>
            </a:r>
            <a:r>
              <a:rPr lang="en" i="1">
                <a:solidFill>
                  <a:schemeClr val="dk1"/>
                </a:solidFill>
              </a:rPr>
              <a:t>  </a:t>
            </a:r>
            <a:endParaRPr i="1">
              <a:solidFill>
                <a:schemeClr val="dk1"/>
              </a:solidFill>
            </a:endParaRPr>
          </a:p>
        </p:txBody>
      </p:sp>
      <p:sp>
        <p:nvSpPr>
          <p:cNvPr id="271" name="Google Shape;271;p34"/>
          <p:cNvSpPr/>
          <p:nvPr/>
        </p:nvSpPr>
        <p:spPr>
          <a:xfrm>
            <a:off x="6397125" y="2719218"/>
            <a:ext cx="165900" cy="907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
                                        </p:tgtEl>
                                        <p:attrNameLst>
                                          <p:attrName>style.visibility</p:attrName>
                                        </p:attrNameLst>
                                      </p:cBhvr>
                                      <p:to>
                                        <p:strVal val="visible"/>
                                      </p:to>
                                    </p:set>
                                    <p:animEffect transition="in" filter="fade">
                                      <p:cBhvr>
                                        <p:cTn id="12" dur="300"/>
                                        <p:tgtEl>
                                          <p:spTgt spid="2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1"/>
                                        </p:tgtEl>
                                        <p:attrNameLst>
                                          <p:attrName>style.visibility</p:attrName>
                                        </p:attrNameLst>
                                      </p:cBhvr>
                                      <p:to>
                                        <p:strVal val="visible"/>
                                      </p:to>
                                    </p:set>
                                    <p:animEffect transition="in" filter="fade">
                                      <p:cBhvr>
                                        <p:cTn id="17" dur="3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5"/>
          <p:cNvPicPr preferRelativeResize="0"/>
          <p:nvPr/>
        </p:nvPicPr>
        <p:blipFill>
          <a:blip r:embed="rId3">
            <a:alphaModFix/>
          </a:blip>
          <a:stretch>
            <a:fillRect/>
          </a:stretch>
        </p:blipFill>
        <p:spPr>
          <a:xfrm>
            <a:off x="2146875" y="1123675"/>
            <a:ext cx="4377022" cy="2896125"/>
          </a:xfrm>
          <a:prstGeom prst="rect">
            <a:avLst/>
          </a:prstGeom>
          <a:noFill/>
          <a:ln>
            <a:noFill/>
          </a:ln>
        </p:spPr>
      </p:pic>
      <p:grpSp>
        <p:nvGrpSpPr>
          <p:cNvPr id="277" name="Google Shape;277;p35"/>
          <p:cNvGrpSpPr/>
          <p:nvPr/>
        </p:nvGrpSpPr>
        <p:grpSpPr>
          <a:xfrm>
            <a:off x="269250" y="1153000"/>
            <a:ext cx="8445801" cy="2896125"/>
            <a:chOff x="311700" y="1032700"/>
            <a:chExt cx="8445801" cy="2896125"/>
          </a:xfrm>
        </p:grpSpPr>
        <p:pic>
          <p:nvPicPr>
            <p:cNvPr id="278" name="Google Shape;278;p35"/>
            <p:cNvPicPr preferRelativeResize="0"/>
            <p:nvPr/>
          </p:nvPicPr>
          <p:blipFill>
            <a:blip r:embed="rId4">
              <a:alphaModFix/>
            </a:blip>
            <a:stretch>
              <a:fillRect/>
            </a:stretch>
          </p:blipFill>
          <p:spPr>
            <a:xfrm>
              <a:off x="311700" y="1083100"/>
              <a:ext cx="4131025" cy="2795324"/>
            </a:xfrm>
            <a:prstGeom prst="rect">
              <a:avLst/>
            </a:prstGeom>
            <a:noFill/>
            <a:ln>
              <a:noFill/>
            </a:ln>
          </p:spPr>
        </p:pic>
        <p:pic>
          <p:nvPicPr>
            <p:cNvPr id="279" name="Google Shape;279;p35"/>
            <p:cNvPicPr preferRelativeResize="0"/>
            <p:nvPr/>
          </p:nvPicPr>
          <p:blipFill>
            <a:blip r:embed="rId5">
              <a:alphaModFix/>
            </a:blip>
            <a:stretch>
              <a:fillRect/>
            </a:stretch>
          </p:blipFill>
          <p:spPr>
            <a:xfrm>
              <a:off x="4442725" y="1032700"/>
              <a:ext cx="4314776" cy="2896125"/>
            </a:xfrm>
            <a:prstGeom prst="rect">
              <a:avLst/>
            </a:prstGeom>
            <a:noFill/>
            <a:ln>
              <a:noFill/>
            </a:ln>
          </p:spPr>
        </p:pic>
      </p:grpSp>
      <p:sp>
        <p:nvSpPr>
          <p:cNvPr id="280" name="Google Shape;280;p35"/>
          <p:cNvSpPr txBox="1">
            <a:spLocks noGrp="1"/>
          </p:cNvSpPr>
          <p:nvPr>
            <p:ph type="title"/>
          </p:nvPr>
        </p:nvSpPr>
        <p:spPr>
          <a:xfrm>
            <a:off x="311700" y="140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Best and Worst on Airline Delay : Time in a Day</a:t>
            </a:r>
            <a:endParaRPr>
              <a:solidFill>
                <a:srgbClr val="000000"/>
              </a:solidFill>
            </a:endParaRPr>
          </a:p>
          <a:p>
            <a:pPr marL="0" lvl="0" indent="0" algn="l" rtl="0">
              <a:spcBef>
                <a:spcPts val="0"/>
              </a:spcBef>
              <a:spcAft>
                <a:spcPts val="0"/>
              </a:spcAft>
              <a:buNone/>
            </a:pPr>
            <a:endParaRPr/>
          </a:p>
        </p:txBody>
      </p:sp>
      <p:sp>
        <p:nvSpPr>
          <p:cNvPr id="281" name="Google Shape;281;p35"/>
          <p:cNvSpPr txBox="1"/>
          <p:nvPr/>
        </p:nvSpPr>
        <p:spPr>
          <a:xfrm>
            <a:off x="844675" y="4203950"/>
            <a:ext cx="7598700" cy="50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rgbClr val="FF0000"/>
                </a:solidFill>
              </a:rPr>
              <a:t>Best / Worst</a:t>
            </a:r>
            <a:r>
              <a:rPr lang="en" sz="1600" b="1">
                <a:solidFill>
                  <a:srgbClr val="980000"/>
                </a:solidFill>
              </a:rPr>
              <a:t> </a:t>
            </a:r>
            <a:r>
              <a:rPr lang="en" sz="1600"/>
              <a:t>airline ≠ always</a:t>
            </a:r>
            <a:r>
              <a:rPr lang="en" sz="1600">
                <a:solidFill>
                  <a:srgbClr val="980000"/>
                </a:solidFill>
              </a:rPr>
              <a:t> </a:t>
            </a:r>
            <a:r>
              <a:rPr lang="en" sz="1600" b="1">
                <a:solidFill>
                  <a:srgbClr val="FF0000"/>
                </a:solidFill>
              </a:rPr>
              <a:t>Best / Worst</a:t>
            </a:r>
            <a:r>
              <a:rPr lang="en" sz="1600" b="1">
                <a:solidFill>
                  <a:srgbClr val="980000"/>
                </a:solidFill>
              </a:rPr>
              <a:t> </a:t>
            </a:r>
            <a:r>
              <a:rPr lang="en" sz="1600"/>
              <a:t>performance. </a:t>
            </a:r>
            <a:r>
              <a:rPr lang="en" sz="1600" b="1">
                <a:solidFill>
                  <a:srgbClr val="FF0000"/>
                </a:solidFill>
              </a:rPr>
              <a:t>Time</a:t>
            </a:r>
            <a:r>
              <a:rPr lang="en" sz="1600" b="1"/>
              <a:t> </a:t>
            </a:r>
            <a:r>
              <a:rPr lang="en" sz="1600"/>
              <a:t>is important.</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3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
                                        </p:tgtEl>
                                        <p:attrNameLst>
                                          <p:attrName>style.visibility</p:attrName>
                                        </p:attrNameLst>
                                      </p:cBhvr>
                                      <p:to>
                                        <p:strVal val="visible"/>
                                      </p:to>
                                    </p:set>
                                    <p:animEffect transition="in" filter="fade">
                                      <p:cBhvr>
                                        <p:cTn id="12" dur="3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Findings</a:t>
            </a:r>
            <a:endParaRPr/>
          </a:p>
        </p:txBody>
      </p:sp>
      <p:sp>
        <p:nvSpPr>
          <p:cNvPr id="287" name="Google Shape;28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b="1" dirty="0"/>
              <a:t>Early in the morning, saturday and autumn</a:t>
            </a:r>
            <a:r>
              <a:rPr lang="en" dirty="0"/>
              <a:t> are the best time to avoid delays. </a:t>
            </a:r>
            <a:r>
              <a:rPr lang="en"/>
              <a:t>Late in the evening, Friday and summer are the worst</a:t>
            </a:r>
            <a:r>
              <a:rPr lang="en" smtClean="0"/>
              <a:t>.</a:t>
            </a:r>
            <a:endParaRPr/>
          </a:p>
          <a:p>
            <a:pPr marL="457200" lvl="0" indent="-342900" algn="l" rtl="0">
              <a:spcBef>
                <a:spcPts val="0"/>
              </a:spcBef>
              <a:spcAft>
                <a:spcPts val="0"/>
              </a:spcAft>
              <a:buSzPts val="1800"/>
              <a:buAutoNum type="arabicPeriod"/>
            </a:pPr>
            <a:r>
              <a:rPr lang="en" b="1" dirty="0"/>
              <a:t>LGA and EWR</a:t>
            </a:r>
            <a:r>
              <a:rPr lang="en" dirty="0"/>
              <a:t> are the best airports to avoid delays due to extreme weather.  JFK performs worst in extreme weather condition. </a:t>
            </a:r>
            <a:endParaRPr dirty="0"/>
          </a:p>
          <a:p>
            <a:pPr marL="457200" lvl="0" indent="-342900" algn="l" rtl="0">
              <a:spcBef>
                <a:spcPts val="0"/>
              </a:spcBef>
              <a:spcAft>
                <a:spcPts val="0"/>
              </a:spcAft>
              <a:buSzPts val="1800"/>
              <a:buAutoNum type="arabicPeriod"/>
            </a:pPr>
            <a:r>
              <a:rPr lang="en" dirty="0"/>
              <a:t>Generally, </a:t>
            </a:r>
            <a:r>
              <a:rPr lang="en" b="1" dirty="0"/>
              <a:t>Delta, American, United</a:t>
            </a:r>
            <a:r>
              <a:rPr lang="en" dirty="0"/>
              <a:t> are the best airlines for </a:t>
            </a:r>
            <a:r>
              <a:rPr lang="en" b="1" dirty="0"/>
              <a:t>JFK, EWR, LGA</a:t>
            </a:r>
            <a:r>
              <a:rPr lang="en" dirty="0"/>
              <a:t>, respectively. With consideration of time, you can further optimize your airline choice.</a:t>
            </a:r>
            <a:endParaRPr dirty="0"/>
          </a:p>
          <a:p>
            <a:pPr marL="0" lvl="0" indent="0" algn="l" rtl="0">
              <a:spcBef>
                <a:spcPts val="1600"/>
              </a:spcBef>
              <a:spcAft>
                <a:spcPts val="16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7"/>
          <p:cNvSpPr txBox="1">
            <a:spLocks noGrp="1"/>
          </p:cNvSpPr>
          <p:nvPr>
            <p:ph type="title"/>
          </p:nvPr>
        </p:nvSpPr>
        <p:spPr>
          <a:xfrm>
            <a:off x="514650" y="348325"/>
            <a:ext cx="8520600" cy="137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Thank You!</a:t>
            </a:r>
            <a:endParaRPr sz="7200"/>
          </a:p>
        </p:txBody>
      </p:sp>
      <p:pic>
        <p:nvPicPr>
          <p:cNvPr id="293" name="Google Shape;293;p37"/>
          <p:cNvPicPr preferRelativeResize="0"/>
          <p:nvPr/>
        </p:nvPicPr>
        <p:blipFill>
          <a:blip r:embed="rId3">
            <a:alphaModFix/>
          </a:blip>
          <a:stretch>
            <a:fillRect/>
          </a:stretch>
        </p:blipFill>
        <p:spPr>
          <a:xfrm>
            <a:off x="3288959" y="2183738"/>
            <a:ext cx="3186827" cy="2392174"/>
          </a:xfrm>
          <a:prstGeom prst="rect">
            <a:avLst/>
          </a:prstGeom>
          <a:noFill/>
          <a:ln>
            <a:noFill/>
          </a:ln>
        </p:spPr>
      </p:pic>
      <p:pic>
        <p:nvPicPr>
          <p:cNvPr id="294" name="Google Shape;294;p37"/>
          <p:cNvPicPr preferRelativeResize="0"/>
          <p:nvPr/>
        </p:nvPicPr>
        <p:blipFill>
          <a:blip r:embed="rId4">
            <a:alphaModFix/>
          </a:blip>
          <a:stretch>
            <a:fillRect/>
          </a:stretch>
        </p:blipFill>
        <p:spPr>
          <a:xfrm>
            <a:off x="8389250" y="3868625"/>
            <a:ext cx="548075" cy="1077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a:t>
            </a:r>
            <a:endParaRPr/>
          </a:p>
        </p:txBody>
      </p:sp>
      <p:sp>
        <p:nvSpPr>
          <p:cNvPr id="300" name="Google Shape;300;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Delayed flight data in page 6</a:t>
            </a:r>
            <a:endParaRPr/>
          </a:p>
        </p:txBody>
      </p:sp>
      <p:pic>
        <p:nvPicPr>
          <p:cNvPr id="306" name="Google Shape;306;p39"/>
          <p:cNvPicPr preferRelativeResize="0"/>
          <p:nvPr/>
        </p:nvPicPr>
        <p:blipFill>
          <a:blip r:embed="rId3">
            <a:alphaModFix/>
          </a:blip>
          <a:stretch>
            <a:fillRect/>
          </a:stretch>
        </p:blipFill>
        <p:spPr>
          <a:xfrm>
            <a:off x="349675" y="1178700"/>
            <a:ext cx="3597119" cy="3820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 time distribution</a:t>
            </a:r>
            <a:endParaRPr/>
          </a:p>
        </p:txBody>
      </p:sp>
      <p:pic>
        <p:nvPicPr>
          <p:cNvPr id="312" name="Google Shape;312;p40"/>
          <p:cNvPicPr preferRelativeResize="0"/>
          <p:nvPr/>
        </p:nvPicPr>
        <p:blipFill>
          <a:blip r:embed="rId3">
            <a:alphaModFix/>
          </a:blip>
          <a:stretch>
            <a:fillRect/>
          </a:stretch>
        </p:blipFill>
        <p:spPr>
          <a:xfrm>
            <a:off x="457200" y="1158175"/>
            <a:ext cx="8229600" cy="342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 time distribution</a:t>
            </a:r>
            <a:endParaRPr/>
          </a:p>
        </p:txBody>
      </p:sp>
      <p:pic>
        <p:nvPicPr>
          <p:cNvPr id="318" name="Google Shape;318;p41"/>
          <p:cNvPicPr preferRelativeResize="0"/>
          <p:nvPr/>
        </p:nvPicPr>
        <p:blipFill>
          <a:blip r:embed="rId3">
            <a:alphaModFix/>
          </a:blip>
          <a:stretch>
            <a:fillRect/>
          </a:stretch>
        </p:blipFill>
        <p:spPr>
          <a:xfrm>
            <a:off x="152400" y="1170125"/>
            <a:ext cx="822960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p:nvPr/>
        </p:nvSpPr>
        <p:spPr>
          <a:xfrm>
            <a:off x="0" y="173062"/>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txBox="1">
            <a:spLocks noGrp="1"/>
          </p:cNvSpPr>
          <p:nvPr>
            <p:ph type="title" idx="4294967295"/>
          </p:nvPr>
        </p:nvSpPr>
        <p:spPr>
          <a:xfrm>
            <a:off x="311700" y="220100"/>
            <a:ext cx="8520600" cy="1012200"/>
          </a:xfrm>
          <a:prstGeom prst="rect">
            <a:avLst/>
          </a:prstGeom>
        </p:spPr>
        <p:txBody>
          <a:bodyPr spcFirstLastPara="1" wrap="square" lIns="91425" tIns="91425" rIns="91425" bIns="91425" anchor="ctr" anchorCtr="0">
            <a:noAutofit/>
          </a:bodyPr>
          <a:lstStyle/>
          <a:p>
            <a:pPr marL="0" lvl="0" indent="0" algn="ctr" rtl="0">
              <a:spcBef>
                <a:spcPts val="0"/>
              </a:spcBef>
              <a:spcAft>
                <a:spcPts val="400"/>
              </a:spcAft>
              <a:buNone/>
            </a:pPr>
            <a:r>
              <a:rPr lang="en" sz="3000">
                <a:solidFill>
                  <a:srgbClr val="FFFFFF"/>
                </a:solidFill>
              </a:rPr>
              <a:t>Team Members</a:t>
            </a:r>
            <a:endParaRPr sz="3000" i="1">
              <a:solidFill>
                <a:srgbClr val="FFFFFF"/>
              </a:solidFill>
            </a:endParaRPr>
          </a:p>
        </p:txBody>
      </p:sp>
      <p:sp>
        <p:nvSpPr>
          <p:cNvPr id="71" name="Google Shape;71;p15"/>
          <p:cNvSpPr txBox="1">
            <a:spLocks noGrp="1"/>
          </p:cNvSpPr>
          <p:nvPr>
            <p:ph type="title" idx="4294967295"/>
          </p:nvPr>
        </p:nvSpPr>
        <p:spPr>
          <a:xfrm>
            <a:off x="6739200"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Jianing Lu</a:t>
            </a:r>
            <a:endParaRPr sz="1800">
              <a:solidFill>
                <a:schemeClr val="dk1"/>
              </a:solidFill>
            </a:endParaRPr>
          </a:p>
        </p:txBody>
      </p:sp>
      <p:sp>
        <p:nvSpPr>
          <p:cNvPr id="72" name="Google Shape;72;p15"/>
          <p:cNvSpPr txBox="1">
            <a:spLocks noGrp="1"/>
          </p:cNvSpPr>
          <p:nvPr>
            <p:ph type="body" idx="4294967295"/>
          </p:nvPr>
        </p:nvSpPr>
        <p:spPr>
          <a:xfrm>
            <a:off x="6688763" y="3682838"/>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PhD student in Computational Chemistry at New York University </a:t>
            </a:r>
            <a:endParaRPr sz="1200">
              <a:solidFill>
                <a:schemeClr val="dk2"/>
              </a:solidFill>
            </a:endParaRPr>
          </a:p>
        </p:txBody>
      </p:sp>
      <p:sp>
        <p:nvSpPr>
          <p:cNvPr id="73" name="Google Shape;73;p15"/>
          <p:cNvSpPr txBox="1">
            <a:spLocks noGrp="1"/>
          </p:cNvSpPr>
          <p:nvPr>
            <p:ph type="title" idx="4294967295"/>
          </p:nvPr>
        </p:nvSpPr>
        <p:spPr>
          <a:xfrm>
            <a:off x="2204580"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Mengya (Mia) Hu</a:t>
            </a:r>
            <a:endParaRPr sz="1800">
              <a:solidFill>
                <a:schemeClr val="dk1"/>
              </a:solidFill>
            </a:endParaRPr>
          </a:p>
        </p:txBody>
      </p:sp>
      <p:sp>
        <p:nvSpPr>
          <p:cNvPr id="74" name="Google Shape;74;p15"/>
          <p:cNvSpPr txBox="1">
            <a:spLocks noGrp="1"/>
          </p:cNvSpPr>
          <p:nvPr>
            <p:ph type="title" idx="4294967295"/>
          </p:nvPr>
        </p:nvSpPr>
        <p:spPr>
          <a:xfrm>
            <a:off x="4450516"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Sonal Savaliya</a:t>
            </a:r>
            <a:endParaRPr sz="1800">
              <a:solidFill>
                <a:schemeClr val="dk1"/>
              </a:solidFill>
            </a:endParaRPr>
          </a:p>
        </p:txBody>
      </p:sp>
      <p:sp>
        <p:nvSpPr>
          <p:cNvPr id="75" name="Google Shape;75;p15"/>
          <p:cNvSpPr txBox="1">
            <a:spLocks noGrp="1"/>
          </p:cNvSpPr>
          <p:nvPr>
            <p:ph type="body" idx="4294967295"/>
          </p:nvPr>
        </p:nvSpPr>
        <p:spPr>
          <a:xfrm>
            <a:off x="2254018" y="3682838"/>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t>PhD student in Mechanical &amp; Aerospace Engineering at Princeton University</a:t>
            </a:r>
            <a:endParaRPr sz="1200"/>
          </a:p>
          <a:p>
            <a:pPr marL="0" lvl="0" indent="0" algn="ctr" rtl="0">
              <a:spcBef>
                <a:spcPts val="1600"/>
              </a:spcBef>
              <a:spcAft>
                <a:spcPts val="1600"/>
              </a:spcAft>
              <a:buNone/>
            </a:pPr>
            <a:endParaRPr sz="1200"/>
          </a:p>
        </p:txBody>
      </p:sp>
      <p:sp>
        <p:nvSpPr>
          <p:cNvPr id="76" name="Google Shape;76;p15"/>
          <p:cNvSpPr txBox="1">
            <a:spLocks noGrp="1"/>
          </p:cNvSpPr>
          <p:nvPr>
            <p:ph type="body" idx="4294967295"/>
          </p:nvPr>
        </p:nvSpPr>
        <p:spPr>
          <a:xfrm>
            <a:off x="4450516" y="3728138"/>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MS Computer Science, Pace University </a:t>
            </a:r>
            <a:endParaRPr sz="1200">
              <a:solidFill>
                <a:schemeClr val="dk2"/>
              </a:solidFill>
            </a:endParaRPr>
          </a:p>
        </p:txBody>
      </p:sp>
      <p:sp>
        <p:nvSpPr>
          <p:cNvPr id="77" name="Google Shape;77;p15"/>
          <p:cNvSpPr txBox="1">
            <a:spLocks noGrp="1"/>
          </p:cNvSpPr>
          <p:nvPr>
            <p:ph type="title" idx="4294967295"/>
          </p:nvPr>
        </p:nvSpPr>
        <p:spPr>
          <a:xfrm>
            <a:off x="231727" y="29831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Sinem Uysal</a:t>
            </a:r>
            <a:endParaRPr sz="1800">
              <a:solidFill>
                <a:schemeClr val="dk1"/>
              </a:solidFill>
            </a:endParaRPr>
          </a:p>
        </p:txBody>
      </p:sp>
      <p:sp>
        <p:nvSpPr>
          <p:cNvPr id="78" name="Google Shape;78;p15"/>
          <p:cNvSpPr txBox="1">
            <a:spLocks noGrp="1"/>
          </p:cNvSpPr>
          <p:nvPr>
            <p:ph type="body" idx="4294967295"/>
          </p:nvPr>
        </p:nvSpPr>
        <p:spPr>
          <a:xfrm>
            <a:off x="231727" y="3626488"/>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PhD student in Operations Research and Financial Engineering at Princeton University</a:t>
            </a:r>
            <a:endParaRPr sz="1200">
              <a:solidFill>
                <a:schemeClr val="dk2"/>
              </a:solidFill>
            </a:endParaRPr>
          </a:p>
        </p:txBody>
      </p:sp>
      <p:pic>
        <p:nvPicPr>
          <p:cNvPr id="79" name="Google Shape;79;p15"/>
          <p:cNvPicPr preferRelativeResize="0"/>
          <p:nvPr/>
        </p:nvPicPr>
        <p:blipFill>
          <a:blip r:embed="rId3">
            <a:alphaModFix/>
          </a:blip>
          <a:stretch>
            <a:fillRect/>
          </a:stretch>
        </p:blipFill>
        <p:spPr>
          <a:xfrm>
            <a:off x="445350" y="1197797"/>
            <a:ext cx="1578025" cy="1861604"/>
          </a:xfrm>
          <a:prstGeom prst="rect">
            <a:avLst/>
          </a:prstGeom>
          <a:noFill/>
          <a:ln>
            <a:noFill/>
          </a:ln>
        </p:spPr>
      </p:pic>
      <p:pic>
        <p:nvPicPr>
          <p:cNvPr id="80" name="Google Shape;80;p15"/>
          <p:cNvPicPr preferRelativeResize="0"/>
          <p:nvPr/>
        </p:nvPicPr>
        <p:blipFill rotWithShape="1">
          <a:blip r:embed="rId4">
            <a:alphaModFix/>
          </a:blip>
          <a:srcRect l="23403" t="26048" r="20444" b="3109"/>
          <a:stretch/>
        </p:blipFill>
        <p:spPr>
          <a:xfrm>
            <a:off x="6869112" y="1197800"/>
            <a:ext cx="1661602" cy="1861600"/>
          </a:xfrm>
          <a:prstGeom prst="rect">
            <a:avLst/>
          </a:prstGeom>
          <a:noFill/>
          <a:ln>
            <a:noFill/>
          </a:ln>
        </p:spPr>
      </p:pic>
      <p:pic>
        <p:nvPicPr>
          <p:cNvPr id="81" name="Google Shape;81;p15"/>
          <p:cNvPicPr preferRelativeResize="0"/>
          <p:nvPr/>
        </p:nvPicPr>
        <p:blipFill rotWithShape="1">
          <a:blip r:embed="rId5">
            <a:alphaModFix/>
          </a:blip>
          <a:srcRect l="24849" t="12956" r="24969" b="19983"/>
          <a:stretch/>
        </p:blipFill>
        <p:spPr>
          <a:xfrm>
            <a:off x="2688307" y="1197800"/>
            <a:ext cx="1392980" cy="1861602"/>
          </a:xfrm>
          <a:prstGeom prst="rect">
            <a:avLst/>
          </a:prstGeom>
          <a:noFill/>
          <a:ln>
            <a:noFill/>
          </a:ln>
        </p:spPr>
      </p:pic>
      <p:pic>
        <p:nvPicPr>
          <p:cNvPr id="82" name="Google Shape;82;p15"/>
          <p:cNvPicPr preferRelativeResize="0"/>
          <p:nvPr/>
        </p:nvPicPr>
        <p:blipFill/>
        <p:spPr>
          <a:xfrm>
            <a:off x="4870073" y="1913795"/>
            <a:ext cx="1151141" cy="743867"/>
          </a:xfrm>
          <a:prstGeom prst="flowChartProcess">
            <a:avLst/>
          </a:prstGeom>
          <a:noFill/>
          <a:ln>
            <a:noFill/>
          </a:ln>
        </p:spPr>
      </p:pic>
      <p:pic>
        <p:nvPicPr>
          <p:cNvPr id="2" name="Picture 1">
            <a:extLst>
              <a:ext uri="{FF2B5EF4-FFF2-40B4-BE49-F238E27FC236}">
                <a16:creationId xmlns:a16="http://schemas.microsoft.com/office/drawing/2014/main" id="{C2A44C83-7C57-FE4A-A057-23259AF03DE1}"/>
              </a:ext>
            </a:extLst>
          </p:cNvPr>
          <p:cNvPicPr>
            <a:picLocks noChangeAspect="1"/>
          </p:cNvPicPr>
          <p:nvPr/>
        </p:nvPicPr>
        <p:blipFill rotWithShape="1">
          <a:blip r:embed="rId6"/>
          <a:srcRect l="10357" r="10373"/>
          <a:stretch/>
        </p:blipFill>
        <p:spPr>
          <a:xfrm>
            <a:off x="4548486" y="1202120"/>
            <a:ext cx="1963034" cy="1857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 time distribution</a:t>
            </a:r>
            <a:endParaRPr/>
          </a:p>
        </p:txBody>
      </p:sp>
      <p:pic>
        <p:nvPicPr>
          <p:cNvPr id="324" name="Google Shape;324;p42"/>
          <p:cNvPicPr preferRelativeResize="0"/>
          <p:nvPr/>
        </p:nvPicPr>
        <p:blipFill>
          <a:blip r:embed="rId3">
            <a:alphaModFix/>
          </a:blip>
          <a:stretch>
            <a:fillRect/>
          </a:stretch>
        </p:blipFill>
        <p:spPr>
          <a:xfrm>
            <a:off x="403075" y="1194000"/>
            <a:ext cx="8229600"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 Testing for Airlines in NYC Airports</a:t>
            </a:r>
            <a:endParaRPr/>
          </a:p>
        </p:txBody>
      </p:sp>
      <p:pic>
        <p:nvPicPr>
          <p:cNvPr id="330" name="Google Shape;330;p43"/>
          <p:cNvPicPr preferRelativeResize="0"/>
          <p:nvPr/>
        </p:nvPicPr>
        <p:blipFill>
          <a:blip r:embed="rId3">
            <a:alphaModFix/>
          </a:blip>
          <a:stretch>
            <a:fillRect/>
          </a:stretch>
        </p:blipFill>
        <p:spPr>
          <a:xfrm>
            <a:off x="4455450" y="1685075"/>
            <a:ext cx="4178948" cy="1274050"/>
          </a:xfrm>
          <a:prstGeom prst="rect">
            <a:avLst/>
          </a:prstGeom>
          <a:noFill/>
          <a:ln>
            <a:noFill/>
          </a:ln>
        </p:spPr>
      </p:pic>
      <p:sp>
        <p:nvSpPr>
          <p:cNvPr id="331" name="Google Shape;331;p43"/>
          <p:cNvSpPr txBox="1"/>
          <p:nvPr/>
        </p:nvSpPr>
        <p:spPr>
          <a:xfrm>
            <a:off x="5796400" y="1290475"/>
            <a:ext cx="16701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EWR: American</a:t>
            </a:r>
            <a:endParaRPr/>
          </a:p>
        </p:txBody>
      </p:sp>
      <p:sp>
        <p:nvSpPr>
          <p:cNvPr id="332" name="Google Shape;332;p43"/>
          <p:cNvSpPr txBox="1"/>
          <p:nvPr/>
        </p:nvSpPr>
        <p:spPr>
          <a:xfrm>
            <a:off x="1433425" y="1290475"/>
            <a:ext cx="16701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JFK:Delta</a:t>
            </a:r>
            <a:endParaRPr/>
          </a:p>
        </p:txBody>
      </p:sp>
      <p:sp>
        <p:nvSpPr>
          <p:cNvPr id="333" name="Google Shape;333;p43"/>
          <p:cNvSpPr txBox="1"/>
          <p:nvPr/>
        </p:nvSpPr>
        <p:spPr>
          <a:xfrm>
            <a:off x="1309825" y="3030900"/>
            <a:ext cx="16701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LGA:United</a:t>
            </a:r>
            <a:endParaRPr/>
          </a:p>
        </p:txBody>
      </p:sp>
      <p:pic>
        <p:nvPicPr>
          <p:cNvPr id="334" name="Google Shape;334;p43"/>
          <p:cNvPicPr preferRelativeResize="0"/>
          <p:nvPr/>
        </p:nvPicPr>
        <p:blipFill>
          <a:blip r:embed="rId4">
            <a:alphaModFix/>
          </a:blip>
          <a:stretch>
            <a:fillRect/>
          </a:stretch>
        </p:blipFill>
        <p:spPr>
          <a:xfrm>
            <a:off x="176925" y="1832673"/>
            <a:ext cx="4055349" cy="774414"/>
          </a:xfrm>
          <a:prstGeom prst="rect">
            <a:avLst/>
          </a:prstGeom>
          <a:noFill/>
          <a:ln>
            <a:noFill/>
          </a:ln>
        </p:spPr>
      </p:pic>
      <p:pic>
        <p:nvPicPr>
          <p:cNvPr id="335" name="Google Shape;335;p43"/>
          <p:cNvPicPr preferRelativeResize="0"/>
          <p:nvPr/>
        </p:nvPicPr>
        <p:blipFill>
          <a:blip r:embed="rId5">
            <a:alphaModFix/>
          </a:blip>
          <a:stretch>
            <a:fillRect/>
          </a:stretch>
        </p:blipFill>
        <p:spPr>
          <a:xfrm>
            <a:off x="259388" y="3477725"/>
            <a:ext cx="4676873" cy="1459875"/>
          </a:xfrm>
          <a:prstGeom prst="rect">
            <a:avLst/>
          </a:prstGeom>
          <a:noFill/>
          <a:ln>
            <a:noFill/>
          </a:ln>
        </p:spPr>
      </p:pic>
      <p:sp>
        <p:nvSpPr>
          <p:cNvPr id="336" name="Google Shape;336;p43"/>
          <p:cNvSpPr txBox="1"/>
          <p:nvPr/>
        </p:nvSpPr>
        <p:spPr>
          <a:xfrm>
            <a:off x="5499150" y="3116825"/>
            <a:ext cx="30009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Best-worst for Airline_delay</a:t>
            </a:r>
            <a:endParaRPr/>
          </a:p>
        </p:txBody>
      </p:sp>
      <p:pic>
        <p:nvPicPr>
          <p:cNvPr id="337" name="Google Shape;337;p43"/>
          <p:cNvPicPr preferRelativeResize="0"/>
          <p:nvPr/>
        </p:nvPicPr>
        <p:blipFill>
          <a:blip r:embed="rId6">
            <a:alphaModFix/>
          </a:blip>
          <a:stretch>
            <a:fillRect/>
          </a:stretch>
        </p:blipFill>
        <p:spPr>
          <a:xfrm>
            <a:off x="5216025" y="3635425"/>
            <a:ext cx="3708410" cy="360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 Time for Different Airlines</a:t>
            </a:r>
            <a:endParaRPr/>
          </a:p>
        </p:txBody>
      </p:sp>
      <p:pic>
        <p:nvPicPr>
          <p:cNvPr id="343" name="Google Shape;343;p44"/>
          <p:cNvPicPr preferRelativeResize="0"/>
          <p:nvPr/>
        </p:nvPicPr>
        <p:blipFill>
          <a:blip r:embed="rId3">
            <a:alphaModFix/>
          </a:blip>
          <a:stretch>
            <a:fillRect/>
          </a:stretch>
        </p:blipFill>
        <p:spPr>
          <a:xfrm>
            <a:off x="152400" y="1170125"/>
            <a:ext cx="8839203" cy="3246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for Airline</a:t>
            </a:r>
            <a:endParaRPr/>
          </a:p>
        </p:txBody>
      </p:sp>
      <p:sp>
        <p:nvSpPr>
          <p:cNvPr id="349" name="Google Shape;349;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Generally, Delta, American, United are the best airlines for JFK, EWR, LGA, respectively.</a:t>
            </a:r>
            <a:endParaRPr/>
          </a:p>
          <a:p>
            <a:pPr marL="457200" lvl="0" indent="-342900" algn="l" rtl="0">
              <a:spcBef>
                <a:spcPts val="0"/>
              </a:spcBef>
              <a:spcAft>
                <a:spcPts val="0"/>
              </a:spcAft>
              <a:buSzPts val="1800"/>
              <a:buAutoNum type="arabicPeriod"/>
            </a:pPr>
            <a:r>
              <a:rPr lang="en"/>
              <a:t>Considering the pure performance of airline companies, Jetblue is the worst and SkyWest is the best.</a:t>
            </a:r>
            <a:endParaRPr/>
          </a:p>
          <a:p>
            <a:pPr marL="457200" lvl="0" indent="-342900" algn="l" rtl="0">
              <a:spcBef>
                <a:spcPts val="0"/>
              </a:spcBef>
              <a:spcAft>
                <a:spcPts val="0"/>
              </a:spcAft>
              <a:buSzPts val="1800"/>
              <a:buAutoNum type="arabicPeriod"/>
            </a:pPr>
            <a:r>
              <a:rPr lang="en"/>
              <a:t>You can further choose specific airline for different time of a day using our analysis result to avoid high probability of airline_delay.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6"/>
          <p:cNvPicPr preferRelativeResize="0"/>
          <p:nvPr/>
        </p:nvPicPr>
        <p:blipFill>
          <a:blip r:embed="rId3">
            <a:alphaModFix/>
          </a:blip>
          <a:stretch>
            <a:fillRect/>
          </a:stretch>
        </p:blipFill>
        <p:spPr>
          <a:xfrm>
            <a:off x="152400" y="857150"/>
            <a:ext cx="8839198" cy="4286345"/>
          </a:xfrm>
          <a:prstGeom prst="rect">
            <a:avLst/>
          </a:prstGeom>
          <a:noFill/>
          <a:ln>
            <a:noFill/>
          </a:ln>
        </p:spPr>
      </p:pic>
      <p:sp>
        <p:nvSpPr>
          <p:cNvPr id="355" name="Google Shape;355;p46"/>
          <p:cNvSpPr txBox="1"/>
          <p:nvPr/>
        </p:nvSpPr>
        <p:spPr>
          <a:xfrm>
            <a:off x="1326775" y="286875"/>
            <a:ext cx="68730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 air system delay, there is more than 50% are related to weather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Overview of NYC Airports</a:t>
            </a:r>
            <a:endParaRPr/>
          </a:p>
        </p:txBody>
      </p:sp>
      <p:sp>
        <p:nvSpPr>
          <p:cNvPr id="88" name="Google Shape;88;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Sinem</a:t>
            </a:r>
            <a:endParaRPr/>
          </a:p>
        </p:txBody>
      </p:sp>
      <p:sp>
        <p:nvSpPr>
          <p:cNvPr id="89" name="Google Shape;89;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Passenger traffic and flight records in 2017</a:t>
            </a:r>
            <a:endParaRPr/>
          </a:p>
          <a:p>
            <a:pPr marL="457200" lvl="0" indent="-342900" algn="l" rtl="0">
              <a:spcBef>
                <a:spcPts val="0"/>
              </a:spcBef>
              <a:spcAft>
                <a:spcPts val="0"/>
              </a:spcAft>
              <a:buSzPts val="1800"/>
              <a:buAutoNum type="arabicPeriod"/>
            </a:pPr>
            <a:r>
              <a:rPr lang="en"/>
              <a:t>Frequency of delayed flights in departures and arrivals</a:t>
            </a:r>
            <a:endParaRPr/>
          </a:p>
          <a:p>
            <a:pPr marL="457200" lvl="0" indent="-342900" algn="l" rtl="0">
              <a:spcBef>
                <a:spcPts val="0"/>
              </a:spcBef>
              <a:spcAft>
                <a:spcPts val="0"/>
              </a:spcAft>
              <a:buSzPts val="1800"/>
              <a:buAutoNum type="arabicPeriod"/>
            </a:pPr>
            <a:r>
              <a:rPr lang="en"/>
              <a:t>Breakdown of delay reasons</a:t>
            </a:r>
            <a:endParaRPr/>
          </a:p>
          <a:p>
            <a:pPr marL="45720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25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Major Airports in NYC Area - EWR, JFK and LGA</a:t>
            </a:r>
            <a:endParaRPr/>
          </a:p>
        </p:txBody>
      </p:sp>
      <p:sp>
        <p:nvSpPr>
          <p:cNvPr id="95" name="Google Shape;95;p17"/>
          <p:cNvSpPr txBox="1"/>
          <p:nvPr/>
        </p:nvSpPr>
        <p:spPr>
          <a:xfrm>
            <a:off x="404825" y="4715250"/>
            <a:ext cx="63900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Passenger traffic at each airport is from </a:t>
            </a:r>
            <a:r>
              <a:rPr lang="en" sz="1000" i="1" u="sng">
                <a:solidFill>
                  <a:schemeClr val="hlink"/>
                </a:solidFill>
                <a:hlinkClick r:id="rId3"/>
              </a:rPr>
              <a:t>Airport Traffic Report of The Port Authority of NY &amp; NJ</a:t>
            </a:r>
            <a:r>
              <a:rPr lang="en" sz="1000" u="sng">
                <a:solidFill>
                  <a:schemeClr val="hlink"/>
                </a:solidFill>
                <a:hlinkClick r:id="rId3"/>
              </a:rPr>
              <a:t> </a:t>
            </a:r>
            <a:endParaRPr sz="1000"/>
          </a:p>
        </p:txBody>
      </p:sp>
      <p:sp>
        <p:nvSpPr>
          <p:cNvPr id="96" name="Google Shape;96;p17"/>
          <p:cNvSpPr txBox="1"/>
          <p:nvPr/>
        </p:nvSpPr>
        <p:spPr>
          <a:xfrm>
            <a:off x="6291000" y="1149500"/>
            <a:ext cx="2602200" cy="35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Dataset:</a:t>
            </a:r>
            <a:r>
              <a:rPr lang="en"/>
              <a:t> Delays for US domestic flights in 2017 from </a:t>
            </a:r>
            <a:r>
              <a:rPr lang="en" i="1" u="sng">
                <a:solidFill>
                  <a:schemeClr val="hlink"/>
                </a:solidFill>
                <a:hlinkClick r:id="rId4"/>
              </a:rPr>
              <a:t>Bureau of Transportation Statistics</a:t>
            </a:r>
            <a:endParaRPr i="1"/>
          </a:p>
          <a:p>
            <a:pPr marL="0" lvl="0" indent="0" algn="l" rtl="0">
              <a:spcBef>
                <a:spcPts val="0"/>
              </a:spcBef>
              <a:spcAft>
                <a:spcPts val="0"/>
              </a:spcAft>
              <a:buNone/>
            </a:pPr>
            <a:endParaRPr/>
          </a:p>
          <a:p>
            <a:pPr marL="0" lvl="0" indent="0" algn="l" rtl="0">
              <a:spcBef>
                <a:spcPts val="0"/>
              </a:spcBef>
              <a:spcAft>
                <a:spcPts val="0"/>
              </a:spcAft>
              <a:buNone/>
            </a:pPr>
            <a:r>
              <a:rPr lang="en" b="1"/>
              <a:t>Domestic flights in 2017</a:t>
            </a:r>
            <a:endParaRPr b="1"/>
          </a:p>
          <a:p>
            <a:pPr marL="457200" lvl="0" indent="-317500" algn="l" rtl="0">
              <a:spcBef>
                <a:spcPts val="0"/>
              </a:spcBef>
              <a:spcAft>
                <a:spcPts val="0"/>
              </a:spcAft>
              <a:buSzPts val="1400"/>
              <a:buAutoNum type="arabicPeriod"/>
            </a:pPr>
            <a:r>
              <a:rPr lang="en"/>
              <a:t>EWR ~ 23.4K</a:t>
            </a:r>
            <a:endParaRPr/>
          </a:p>
          <a:p>
            <a:pPr marL="457200" lvl="0" indent="-317500" algn="l" rtl="0">
              <a:spcBef>
                <a:spcPts val="0"/>
              </a:spcBef>
              <a:spcAft>
                <a:spcPts val="0"/>
              </a:spcAft>
              <a:buSzPts val="1400"/>
              <a:buAutoNum type="arabicPeriod"/>
            </a:pPr>
            <a:r>
              <a:rPr lang="en"/>
              <a:t>JFK ~ 18.9K</a:t>
            </a:r>
            <a:endParaRPr/>
          </a:p>
          <a:p>
            <a:pPr marL="457200" lvl="0" indent="-317500" algn="l" rtl="0">
              <a:spcBef>
                <a:spcPts val="0"/>
              </a:spcBef>
              <a:spcAft>
                <a:spcPts val="0"/>
              </a:spcAft>
              <a:buSzPts val="1400"/>
              <a:buAutoNum type="arabicPeriod"/>
            </a:pPr>
            <a:r>
              <a:rPr lang="en"/>
              <a:t>LGA ~ 18.6K</a:t>
            </a:r>
            <a:endParaRPr/>
          </a:p>
        </p:txBody>
      </p:sp>
      <p:pic>
        <p:nvPicPr>
          <p:cNvPr id="97" name="Google Shape;97;p17"/>
          <p:cNvPicPr preferRelativeResize="0"/>
          <p:nvPr/>
        </p:nvPicPr>
        <p:blipFill>
          <a:blip r:embed="rId5">
            <a:alphaModFix/>
          </a:blip>
          <a:stretch>
            <a:fillRect/>
          </a:stretch>
        </p:blipFill>
        <p:spPr>
          <a:xfrm>
            <a:off x="404825" y="1149500"/>
            <a:ext cx="5534726" cy="3212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3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400"/>
                                        <p:tgtEl>
                                          <p:spTgt spid="97"/>
                                        </p:tgtEl>
                                      </p:cBhvr>
                                    </p:animEffect>
                                  </p:childTnLst>
                                </p:cTn>
                              </p:par>
                              <p:par>
                                <p:cTn id="13" presetID="10"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10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6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265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a Delayed Flight Mean?</a:t>
            </a:r>
            <a:endParaRPr/>
          </a:p>
        </p:txBody>
      </p:sp>
      <p:sp>
        <p:nvSpPr>
          <p:cNvPr id="103" name="Google Shape;103;p18"/>
          <p:cNvSpPr txBox="1"/>
          <p:nvPr/>
        </p:nvSpPr>
        <p:spPr>
          <a:xfrm>
            <a:off x="6517800" y="1170125"/>
            <a:ext cx="2626200" cy="36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The </a:t>
            </a:r>
            <a:r>
              <a:rPr lang="en" i="1">
                <a:highlight>
                  <a:srgbClr val="FFFFFF"/>
                </a:highlight>
              </a:rPr>
              <a:t>Federal Aviation Administration</a:t>
            </a:r>
            <a:r>
              <a:rPr lang="en">
                <a:solidFill>
                  <a:srgbClr val="222222"/>
                </a:solidFill>
                <a:highlight>
                  <a:srgbClr val="FFFFFF"/>
                </a:highlight>
              </a:rPr>
              <a:t> considers a flight to be delayed when it is </a:t>
            </a:r>
            <a:r>
              <a:rPr lang="en" b="1">
                <a:solidFill>
                  <a:srgbClr val="222222"/>
                </a:solidFill>
                <a:highlight>
                  <a:srgbClr val="FFFFFF"/>
                </a:highlight>
              </a:rPr>
              <a:t>15 minutes later than its scheduled time</a:t>
            </a:r>
            <a:r>
              <a:rPr lang="en">
                <a:solidFill>
                  <a:srgbClr val="222222"/>
                </a:solidFill>
                <a:highlight>
                  <a:srgbClr val="FFFFFF"/>
                </a:highlight>
              </a:rPr>
              <a:t>*</a:t>
            </a: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None/>
            </a:pPr>
            <a:r>
              <a:rPr lang="en" b="1"/>
              <a:t>Delay</a:t>
            </a:r>
            <a:r>
              <a:rPr lang="en"/>
              <a:t> is measured based on difference in arrival time. </a:t>
            </a:r>
            <a:endParaRPr/>
          </a:p>
          <a:p>
            <a:pPr marL="0" lvl="0" indent="0" algn="l" rtl="0">
              <a:spcBef>
                <a:spcPts val="0"/>
              </a:spcBef>
              <a:spcAft>
                <a:spcPts val="0"/>
              </a:spcAft>
              <a:buNone/>
            </a:pPr>
            <a:endParaRPr/>
          </a:p>
          <a:p>
            <a:pPr marL="0" lvl="0" indent="0" algn="l" rtl="0">
              <a:spcBef>
                <a:spcPts val="0"/>
              </a:spcBef>
              <a:spcAft>
                <a:spcPts val="0"/>
              </a:spcAft>
              <a:buNone/>
            </a:pPr>
            <a:r>
              <a:rPr lang="en"/>
              <a:t>This flight recorded as delayed for </a:t>
            </a:r>
            <a:r>
              <a:rPr lang="en" b="1"/>
              <a:t>30 min </a:t>
            </a:r>
            <a:r>
              <a:rPr lang="en"/>
              <a:t>in the dataset.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04" name="Google Shape;104;p18"/>
          <p:cNvPicPr preferRelativeResize="0"/>
          <p:nvPr/>
        </p:nvPicPr>
        <p:blipFill>
          <a:blip r:embed="rId3">
            <a:alphaModFix/>
          </a:blip>
          <a:stretch>
            <a:fillRect/>
          </a:stretch>
        </p:blipFill>
        <p:spPr>
          <a:xfrm>
            <a:off x="405825" y="1170125"/>
            <a:ext cx="6017175" cy="3389949"/>
          </a:xfrm>
          <a:prstGeom prst="rect">
            <a:avLst/>
          </a:prstGeom>
          <a:noFill/>
          <a:ln>
            <a:noFill/>
          </a:ln>
        </p:spPr>
      </p:pic>
      <p:sp>
        <p:nvSpPr>
          <p:cNvPr id="105" name="Google Shape;105;p18"/>
          <p:cNvSpPr txBox="1"/>
          <p:nvPr/>
        </p:nvSpPr>
        <p:spPr>
          <a:xfrm>
            <a:off x="405825" y="4706000"/>
            <a:ext cx="6072300" cy="3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 </a:t>
            </a:r>
            <a:r>
              <a:rPr lang="en" sz="1000" i="1"/>
              <a:t>Flight cancellation and delay</a:t>
            </a:r>
            <a:r>
              <a:rPr lang="en" sz="1000"/>
              <a:t> </a:t>
            </a:r>
            <a:r>
              <a:rPr lang="en" sz="1000" i="1" u="sng">
                <a:solidFill>
                  <a:schemeClr val="hlink"/>
                </a:solidFill>
                <a:hlinkClick r:id="rId4"/>
              </a:rPr>
              <a:t>Wikipedia entry</a:t>
            </a:r>
            <a:endParaRPr sz="1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3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400"/>
                                        <p:tgtEl>
                                          <p:spTgt spid="104"/>
                                        </p:tgtEl>
                                      </p:cBhvr>
                                    </p:animEffect>
                                  </p:childTnLst>
                                </p:cTn>
                              </p:par>
                              <p:par>
                                <p:cTn id="13" presetID="10"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3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4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313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 Percentages in 3 Airports</a:t>
            </a:r>
            <a:endParaRPr/>
          </a:p>
        </p:txBody>
      </p:sp>
      <p:sp>
        <p:nvSpPr>
          <p:cNvPr id="111" name="Google Shape;111;p19"/>
          <p:cNvSpPr txBox="1"/>
          <p:nvPr/>
        </p:nvSpPr>
        <p:spPr>
          <a:xfrm>
            <a:off x="311700" y="3758875"/>
            <a:ext cx="7803300" cy="852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Cancelled and diverted flights are ~ 3%</a:t>
            </a:r>
            <a:endParaRPr/>
          </a:p>
          <a:p>
            <a:pPr marL="457200" lvl="0" indent="-317500" algn="l" rtl="0">
              <a:spcBef>
                <a:spcPts val="0"/>
              </a:spcBef>
              <a:spcAft>
                <a:spcPts val="0"/>
              </a:spcAft>
              <a:buSzPts val="1400"/>
              <a:buChar char="●"/>
            </a:pPr>
            <a:r>
              <a:rPr lang="en"/>
              <a:t>EWR has the highest delay percentage among 3 airports - </a:t>
            </a:r>
            <a:r>
              <a:rPr lang="en" b="1"/>
              <a:t>26.9% </a:t>
            </a:r>
            <a:r>
              <a:rPr lang="en"/>
              <a:t>(total flights)</a:t>
            </a:r>
            <a:endParaRPr/>
          </a:p>
          <a:p>
            <a:pPr marL="457200" lvl="0" indent="-317500" algn="l" rtl="0">
              <a:spcBef>
                <a:spcPts val="0"/>
              </a:spcBef>
              <a:spcAft>
                <a:spcPts val="0"/>
              </a:spcAft>
              <a:buSzPts val="1400"/>
              <a:buChar char="●"/>
            </a:pPr>
            <a:r>
              <a:rPr lang="en"/>
              <a:t>From now on we will look at </a:t>
            </a:r>
            <a:r>
              <a:rPr lang="en" b="1"/>
              <a:t>delays at departure flights</a:t>
            </a:r>
            <a:endParaRPr b="1"/>
          </a:p>
        </p:txBody>
      </p:sp>
      <p:sp>
        <p:nvSpPr>
          <p:cNvPr id="112" name="Google Shape;112;p19"/>
          <p:cNvSpPr txBox="1"/>
          <p:nvPr/>
        </p:nvSpPr>
        <p:spPr>
          <a:xfrm>
            <a:off x="7411275" y="1286675"/>
            <a:ext cx="1604100" cy="18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Average delay time</a:t>
            </a:r>
            <a:r>
              <a:rPr lang="en" sz="1200"/>
              <a:t> in total flights (min)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EWR: 73 </a:t>
            </a:r>
            <a:endParaRPr sz="1200"/>
          </a:p>
          <a:p>
            <a:pPr marL="0" lvl="0" indent="0" algn="l" rtl="0">
              <a:spcBef>
                <a:spcPts val="0"/>
              </a:spcBef>
              <a:spcAft>
                <a:spcPts val="0"/>
              </a:spcAft>
              <a:buNone/>
            </a:pPr>
            <a:r>
              <a:rPr lang="en" sz="1200"/>
              <a:t>JFK: 77.6 </a:t>
            </a:r>
            <a:endParaRPr sz="1200"/>
          </a:p>
          <a:p>
            <a:pPr marL="0" lvl="0" indent="0" algn="l" rtl="0">
              <a:spcBef>
                <a:spcPts val="0"/>
              </a:spcBef>
              <a:spcAft>
                <a:spcPts val="0"/>
              </a:spcAft>
              <a:buNone/>
            </a:pPr>
            <a:r>
              <a:rPr lang="en" sz="1200"/>
              <a:t>LGA: 75.6 </a:t>
            </a:r>
            <a:endParaRPr sz="1200"/>
          </a:p>
        </p:txBody>
      </p:sp>
      <p:pic>
        <p:nvPicPr>
          <p:cNvPr id="113" name="Google Shape;113;p19"/>
          <p:cNvPicPr preferRelativeResize="0"/>
          <p:nvPr/>
        </p:nvPicPr>
        <p:blipFill>
          <a:blip r:embed="rId3">
            <a:alphaModFix/>
          </a:blip>
          <a:stretch>
            <a:fillRect/>
          </a:stretch>
        </p:blipFill>
        <p:spPr>
          <a:xfrm>
            <a:off x="120700" y="1126475"/>
            <a:ext cx="7290573" cy="22294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3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par>
                                <p:cTn id="13" presetID="10"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1000"/>
                                        <p:tgtEl>
                                          <p:spTgt spid="1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6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301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Delay Reasons</a:t>
            </a:r>
            <a:endParaRPr/>
          </a:p>
        </p:txBody>
      </p:sp>
      <p:sp>
        <p:nvSpPr>
          <p:cNvPr id="119" name="Google Shape;119;p20"/>
          <p:cNvSpPr txBox="1"/>
          <p:nvPr/>
        </p:nvSpPr>
        <p:spPr>
          <a:xfrm>
            <a:off x="311688" y="3530325"/>
            <a:ext cx="8682600" cy="120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airline_delay:</a:t>
            </a:r>
            <a:r>
              <a:rPr lang="en" sz="1200" b="1" i="1">
                <a:solidFill>
                  <a:schemeClr val="dk1"/>
                </a:solidFill>
              </a:rPr>
              <a:t> </a:t>
            </a:r>
            <a:r>
              <a:rPr lang="en" sz="1200">
                <a:solidFill>
                  <a:schemeClr val="dk1"/>
                </a:solidFill>
              </a:rPr>
              <a:t>maintenance or crew problems, aircraft cleaning, baggage loading, fueling, etc.</a:t>
            </a:r>
            <a:r>
              <a:rPr lang="en" sz="1200" i="1">
                <a:solidFill>
                  <a:schemeClr val="dk1"/>
                </a:solidFill>
              </a:rPr>
              <a:t> </a:t>
            </a:r>
            <a:endParaRPr sz="1200" i="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weather_delay:</a:t>
            </a:r>
            <a:r>
              <a:rPr lang="en" sz="1200">
                <a:solidFill>
                  <a:schemeClr val="dk1"/>
                </a:solidFill>
              </a:rPr>
              <a:t> extreme weather conditions such as tornado, blizzard or hurricane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air_system_delay: </a:t>
            </a:r>
            <a:r>
              <a:rPr lang="en" sz="1200">
                <a:solidFill>
                  <a:schemeClr val="dk1"/>
                </a:solidFill>
              </a:rPr>
              <a:t>non-extreme weather conditions, airport operations, heavy traffic volume, and air traffic control</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aircraft_delay:</a:t>
            </a:r>
            <a:r>
              <a:rPr lang="en" sz="1200">
                <a:solidFill>
                  <a:schemeClr val="dk1"/>
                </a:solidFill>
              </a:rPr>
              <a:t> late-arriving craft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security_delay: </a:t>
            </a:r>
            <a:r>
              <a:rPr lang="en" sz="1200">
                <a:solidFill>
                  <a:schemeClr val="dk1"/>
                </a:solidFill>
              </a:rPr>
              <a:t>evacuation of a terminal or concourse, re-boarding of aircraft because of security breach etc.</a:t>
            </a:r>
            <a:endParaRPr sz="1150" b="1">
              <a:solidFill>
                <a:schemeClr val="dk1"/>
              </a:solidFill>
            </a:endParaRPr>
          </a:p>
        </p:txBody>
      </p:sp>
      <p:pic>
        <p:nvPicPr>
          <p:cNvPr id="120" name="Google Shape;120;p20"/>
          <p:cNvPicPr preferRelativeResize="0"/>
          <p:nvPr/>
        </p:nvPicPr>
        <p:blipFill>
          <a:blip r:embed="rId3">
            <a:alphaModFix/>
          </a:blip>
          <a:stretch>
            <a:fillRect/>
          </a:stretch>
        </p:blipFill>
        <p:spPr>
          <a:xfrm>
            <a:off x="311700" y="1170125"/>
            <a:ext cx="8520603" cy="22771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3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500"/>
                                        <p:tgtEl>
                                          <p:spTgt spid="120"/>
                                        </p:tgtEl>
                                      </p:cBhvr>
                                    </p:animEffect>
                                  </p:childTnLst>
                                </p:cTn>
                              </p:par>
                              <p:par>
                                <p:cTn id="13" presetID="10" presetClass="entr" presetSubtype="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Delay Patterns in Time</a:t>
            </a:r>
            <a:endParaRPr/>
          </a:p>
        </p:txBody>
      </p:sp>
      <p:sp>
        <p:nvSpPr>
          <p:cNvPr id="126" name="Google Shape;126;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Mengya (Mia)</a:t>
            </a:r>
            <a:endParaRPr/>
          </a:p>
        </p:txBody>
      </p:sp>
      <p:sp>
        <p:nvSpPr>
          <p:cNvPr id="127" name="Google Shape;127;p21"/>
          <p:cNvSpPr txBox="1">
            <a:spLocks noGrp="1"/>
          </p:cNvSpPr>
          <p:nvPr>
            <p:ph type="body" idx="2"/>
          </p:nvPr>
        </p:nvSpPr>
        <p:spPr>
          <a:xfrm>
            <a:off x="4939500" y="724075"/>
            <a:ext cx="44175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Delay Percentage</a:t>
            </a:r>
            <a:endParaRPr/>
          </a:p>
          <a:p>
            <a:pPr marL="914400" lvl="1" indent="-317500" algn="l" rtl="0">
              <a:spcBef>
                <a:spcPts val="0"/>
              </a:spcBef>
              <a:spcAft>
                <a:spcPts val="0"/>
              </a:spcAft>
              <a:buSzPts val="1400"/>
              <a:buAutoNum type="alphaLcPeriod"/>
            </a:pPr>
            <a:r>
              <a:rPr lang="en"/>
              <a:t>Seasons</a:t>
            </a:r>
            <a:endParaRPr/>
          </a:p>
          <a:p>
            <a:pPr marL="914400" lvl="1" indent="-317500" algn="l" rtl="0">
              <a:spcBef>
                <a:spcPts val="0"/>
              </a:spcBef>
              <a:spcAft>
                <a:spcPts val="0"/>
              </a:spcAft>
              <a:buSzPts val="1400"/>
              <a:buAutoNum type="alphaLcPeriod"/>
            </a:pPr>
            <a:r>
              <a:rPr lang="en"/>
              <a:t>Months</a:t>
            </a:r>
            <a:endParaRPr/>
          </a:p>
          <a:p>
            <a:pPr marL="914400" lvl="1" indent="-317500" algn="l" rtl="0">
              <a:spcBef>
                <a:spcPts val="0"/>
              </a:spcBef>
              <a:spcAft>
                <a:spcPts val="0"/>
              </a:spcAft>
              <a:buSzPts val="1400"/>
              <a:buAutoNum type="alphaLcPeriod"/>
            </a:pPr>
            <a:r>
              <a:rPr lang="en"/>
              <a:t>Days in a Week</a:t>
            </a:r>
            <a:endParaRPr/>
          </a:p>
          <a:p>
            <a:pPr marL="914400" lvl="1" indent="-317500" algn="l" rtl="0">
              <a:spcBef>
                <a:spcPts val="0"/>
              </a:spcBef>
              <a:spcAft>
                <a:spcPts val="0"/>
              </a:spcAft>
              <a:buSzPts val="1400"/>
              <a:buAutoNum type="alphaLcPeriod"/>
            </a:pPr>
            <a:r>
              <a:rPr lang="en"/>
              <a:t>Time in a Day</a:t>
            </a:r>
            <a:endParaRPr/>
          </a:p>
          <a:p>
            <a:pPr marL="457200" lvl="0" indent="-342900" algn="l" rtl="0">
              <a:spcBef>
                <a:spcPts val="0"/>
              </a:spcBef>
              <a:spcAft>
                <a:spcPts val="0"/>
              </a:spcAft>
              <a:buSzPts val="1800"/>
              <a:buAutoNum type="arabicPeriod"/>
            </a:pPr>
            <a:r>
              <a:rPr lang="en"/>
              <a:t>Average Delay Time (if Delayed)</a:t>
            </a:r>
            <a:endParaRPr/>
          </a:p>
          <a:p>
            <a:pPr marL="914400" lvl="1" indent="-317500" algn="l" rtl="0">
              <a:spcBef>
                <a:spcPts val="0"/>
              </a:spcBef>
              <a:spcAft>
                <a:spcPts val="0"/>
              </a:spcAft>
              <a:buSzPts val="1400"/>
              <a:buAutoNum type="alphaLcPeriod"/>
            </a:pPr>
            <a:r>
              <a:rPr lang="en" sz="1400"/>
              <a:t>Seasons</a:t>
            </a:r>
            <a:endParaRPr sz="1400"/>
          </a:p>
          <a:p>
            <a:pPr marL="914400" lvl="1" indent="-317500" algn="l" rtl="0">
              <a:spcBef>
                <a:spcPts val="0"/>
              </a:spcBef>
              <a:spcAft>
                <a:spcPts val="0"/>
              </a:spcAft>
              <a:buSzPts val="1400"/>
              <a:buAutoNum type="alphaLcPeriod"/>
            </a:pPr>
            <a:r>
              <a:rPr lang="en" sz="1400"/>
              <a:t>Months</a:t>
            </a:r>
            <a:endParaRPr sz="1400"/>
          </a:p>
          <a:p>
            <a:pPr marL="914400" lvl="1" indent="-317500" algn="l" rtl="0">
              <a:spcBef>
                <a:spcPts val="0"/>
              </a:spcBef>
              <a:spcAft>
                <a:spcPts val="0"/>
              </a:spcAft>
              <a:buSzPts val="1400"/>
              <a:buAutoNum type="alphaLcPeriod"/>
            </a:pPr>
            <a:r>
              <a:rPr lang="en" sz="1400"/>
              <a:t>Days in a Week</a:t>
            </a:r>
            <a:endParaRPr sz="1400"/>
          </a:p>
          <a:p>
            <a:pPr marL="914400" lvl="1" indent="-317500" algn="l" rtl="0">
              <a:spcBef>
                <a:spcPts val="0"/>
              </a:spcBef>
              <a:spcAft>
                <a:spcPts val="0"/>
              </a:spcAft>
              <a:buSzPts val="1400"/>
              <a:buAutoNum type="alphaLcPeriod"/>
            </a:pPr>
            <a:r>
              <a:rPr lang="en" sz="1400"/>
              <a:t>Time in a Day</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1635</Words>
  <Application>Microsoft Office PowerPoint</Application>
  <PresentationFormat>On-screen Show (16:9)</PresentationFormat>
  <Paragraphs>163</Paragraphs>
  <Slides>34</Slides>
  <Notes>34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34</vt:i4>
      </vt:variant>
    </vt:vector>
  </HeadingPairs>
  <TitlesOfParts>
    <vt:vector size="36" baseType="lpstr">
      <vt:lpstr>Arial</vt:lpstr>
      <vt:lpstr>Simple Light</vt:lpstr>
      <vt:lpstr>PowerPoint Presentation</vt:lpstr>
      <vt:lpstr>Can we help passengers in NYC area to avoid flight delays with data analytics?</vt:lpstr>
      <vt:lpstr>Team Members</vt:lpstr>
      <vt:lpstr>Overview of NYC Airports</vt:lpstr>
      <vt:lpstr>3 Major Airports in NYC Area - EWR, JFK and LGA</vt:lpstr>
      <vt:lpstr>What Does a Delayed Flight Mean?</vt:lpstr>
      <vt:lpstr>Delay Percentages in 3 Airports</vt:lpstr>
      <vt:lpstr>Delay Reasons</vt:lpstr>
      <vt:lpstr>Delay Patterns in Time</vt:lpstr>
      <vt:lpstr>Delay Percentage: Seasons </vt:lpstr>
      <vt:lpstr>Delay Percentage: Months </vt:lpstr>
      <vt:lpstr>Delay Percentage: Days in a Week </vt:lpstr>
      <vt:lpstr>Delay Percentage: Time in a Day </vt:lpstr>
      <vt:lpstr>Average Delay Time (if Delayed) </vt:lpstr>
      <vt:lpstr>Weather Condition Analysis </vt:lpstr>
      <vt:lpstr>Weather Conditions Effect on Major NYC Airports</vt:lpstr>
      <vt:lpstr>Weather Condition: Months</vt:lpstr>
      <vt:lpstr>Weather Condition: Seasons</vt:lpstr>
      <vt:lpstr>Airline Analysis </vt:lpstr>
      <vt:lpstr>Airlines in NYC Airports</vt:lpstr>
      <vt:lpstr>Airline Rank</vt:lpstr>
      <vt:lpstr>Airline Delay Analysis  </vt:lpstr>
      <vt:lpstr>Best and Worst on Airline Delay : Time in a Day </vt:lpstr>
      <vt:lpstr>Summary of Findings</vt:lpstr>
      <vt:lpstr>Thank You!</vt:lpstr>
      <vt:lpstr>APPENDIX</vt:lpstr>
      <vt:lpstr>Delayed flight data in page 6</vt:lpstr>
      <vt:lpstr>Delay time distribution</vt:lpstr>
      <vt:lpstr>Delay time distribution</vt:lpstr>
      <vt:lpstr>Delay time distribution</vt:lpstr>
      <vt:lpstr>Hypothesis Testing for Airlines in NYC Airports</vt:lpstr>
      <vt:lpstr>Delay Time for Different Airlines</vt:lpstr>
      <vt:lpstr>Summary for Airline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Sonal Savaliya</cp:lastModifiedBy>
  <cp:revision>4</cp:revision>
  <dcterms:modified xsi:type="dcterms:W3CDTF">2019-10-25T00:51:44Z</dcterms:modified>
</cp:coreProperties>
</file>